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8" r:id="rId2"/>
    <p:sldId id="257" r:id="rId3"/>
    <p:sldId id="259" r:id="rId4"/>
    <p:sldId id="263" r:id="rId5"/>
    <p:sldId id="260" r:id="rId6"/>
    <p:sldId id="261" r:id="rId7"/>
    <p:sldId id="262" r:id="rId8"/>
    <p:sldId id="264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AC8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3"/>
    <p:restoredTop sz="94660"/>
  </p:normalViewPr>
  <p:slideViewPr>
    <p:cSldViewPr snapToGrid="0" snapToObjects="1">
      <p:cViewPr>
        <p:scale>
          <a:sx n="130" d="100"/>
          <a:sy n="130" d="100"/>
        </p:scale>
        <p:origin x="-1384" y="3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EA5C4-3A64-4F4D-ADBA-CE8B6F45BBFD}" type="datetimeFigureOut">
              <a:rPr lang="en-US" smtClean="0"/>
              <a:t>9/14/18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A8DA8-8AD5-6840-B090-2F340A01D8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7576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EA5C4-3A64-4F4D-ADBA-CE8B6F45BBFD}" type="datetimeFigureOut">
              <a:rPr lang="en-US" smtClean="0"/>
              <a:t>9/14/18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A8DA8-8AD5-6840-B090-2F340A01D8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5797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EA5C4-3A64-4F4D-ADBA-CE8B6F45BBFD}" type="datetimeFigureOut">
              <a:rPr lang="en-US" smtClean="0"/>
              <a:t>9/14/18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A8DA8-8AD5-6840-B090-2F340A01D8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0890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EA5C4-3A64-4F4D-ADBA-CE8B6F45BBFD}" type="datetimeFigureOut">
              <a:rPr lang="en-US" smtClean="0"/>
              <a:t>9/14/18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A8DA8-8AD5-6840-B090-2F340A01D8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1668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EA5C4-3A64-4F4D-ADBA-CE8B6F45BBFD}" type="datetimeFigureOut">
              <a:rPr lang="en-US" smtClean="0"/>
              <a:t>9/14/18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A8DA8-8AD5-6840-B090-2F340A01D8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9839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EA5C4-3A64-4F4D-ADBA-CE8B6F45BBFD}" type="datetimeFigureOut">
              <a:rPr lang="en-US" smtClean="0"/>
              <a:t>9/14/18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A8DA8-8AD5-6840-B090-2F340A01D8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8217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EA5C4-3A64-4F4D-ADBA-CE8B6F45BBFD}" type="datetimeFigureOut">
              <a:rPr lang="en-US" smtClean="0"/>
              <a:t>9/14/18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A8DA8-8AD5-6840-B090-2F340A01D8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1933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EA5C4-3A64-4F4D-ADBA-CE8B6F45BBFD}" type="datetimeFigureOut">
              <a:rPr lang="en-US" smtClean="0"/>
              <a:t>9/14/18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A8DA8-8AD5-6840-B090-2F340A01D8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1536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EA5C4-3A64-4F4D-ADBA-CE8B6F45BBFD}" type="datetimeFigureOut">
              <a:rPr lang="en-US" smtClean="0"/>
              <a:t>9/14/18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A8DA8-8AD5-6840-B090-2F340A01D8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6066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EA5C4-3A64-4F4D-ADBA-CE8B6F45BBFD}" type="datetimeFigureOut">
              <a:rPr lang="en-US" smtClean="0"/>
              <a:t>9/14/18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A8DA8-8AD5-6840-B090-2F340A01D8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2063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EA5C4-3A64-4F4D-ADBA-CE8B6F45BBFD}" type="datetimeFigureOut">
              <a:rPr lang="en-US" smtClean="0"/>
              <a:t>9/14/18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4A8DA8-8AD5-6840-B090-2F340A01D8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7893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5EA5C4-3A64-4F4D-ADBA-CE8B6F45BBFD}" type="datetimeFigureOut">
              <a:rPr lang="en-US" smtClean="0"/>
              <a:t>9/14/18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4A8DA8-8AD5-6840-B090-2F340A01D8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680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11.png"/><Relationship Id="rId9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8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19.jpg"/><Relationship Id="rId8" Type="http://schemas.openxmlformats.org/officeDocument/2006/relationships/image" Target="../media/image20.png"/><Relationship Id="rId9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11.png"/><Relationship Id="rId9" Type="http://schemas.openxmlformats.org/officeDocument/2006/relationships/image" Target="../media/image19.jpg"/><Relationship Id="rId10" Type="http://schemas.openxmlformats.org/officeDocument/2006/relationships/image" Target="../media/image20.png"/><Relationship Id="rId11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8" Type="http://schemas.openxmlformats.org/officeDocument/2006/relationships/image" Target="../media/image19.jpg"/><Relationship Id="rId9" Type="http://schemas.openxmlformats.org/officeDocument/2006/relationships/image" Target="../media/image20.png"/><Relationship Id="rId10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19.jpg"/><Relationship Id="rId6" Type="http://schemas.openxmlformats.org/officeDocument/2006/relationships/image" Target="../media/image20.png"/><Relationship Id="rId7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9504" y="228600"/>
            <a:ext cx="6830569" cy="598017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9505" y="605201"/>
            <a:ext cx="6830568" cy="5208686"/>
          </a:xfrm>
          <a:prstGeom prst="rect">
            <a:avLst/>
          </a:prstGeom>
        </p:spPr>
      </p:pic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9865718"/>
              </p:ext>
            </p:extLst>
          </p:nvPr>
        </p:nvGraphicFramePr>
        <p:xfrm>
          <a:off x="5577349" y="2489358"/>
          <a:ext cx="3672974" cy="18212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72974"/>
              </a:tblGrid>
              <a:tr h="337899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dobe Heiti Std R" charset="-122"/>
                          <a:ea typeface="Adobe Heiti Std R" charset="-122"/>
                          <a:cs typeface="Adobe Heiti Std R" charset="-122"/>
                        </a:rPr>
                        <a:t>Enter your dorm name</a:t>
                      </a:r>
                      <a:endParaRPr lang="en-US" sz="1400" dirty="0">
                        <a:latin typeface="Adobe Heiti Std R" charset="-122"/>
                        <a:ea typeface="Adobe Heiti Std R" charset="-122"/>
                        <a:cs typeface="Adobe Heiti Std R" charset="-122"/>
                      </a:endParaRP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Adobe Heiti Std R" charset="-122"/>
                          <a:ea typeface="Adobe Heiti Std R" charset="-122"/>
                          <a:cs typeface="Adobe Heiti Std R" charset="-122"/>
                        </a:rPr>
                        <a:t>Craven</a:t>
                      </a:r>
                      <a:endParaRPr lang="en-US" sz="1200" dirty="0">
                        <a:latin typeface="Adobe Heiti Std R" charset="-122"/>
                        <a:ea typeface="Adobe Heiti Std R" charset="-122"/>
                        <a:cs typeface="Adobe Heiti Std R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Adobe Heiti Std R" charset="-122"/>
                          <a:ea typeface="Adobe Heiti Std R" charset="-122"/>
                          <a:cs typeface="Adobe Heiti Std R" charset="-122"/>
                        </a:rPr>
                        <a:t>Crowell</a:t>
                      </a:r>
                      <a:endParaRPr lang="en-US" sz="1200" dirty="0">
                        <a:latin typeface="Adobe Heiti Std R" charset="-122"/>
                        <a:ea typeface="Adobe Heiti Std R" charset="-122"/>
                        <a:cs typeface="Adobe Heiti Std R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Adobe Heiti Std R" charset="-122"/>
                          <a:ea typeface="Adobe Heiti Std R" charset="-122"/>
                          <a:cs typeface="Adobe Heiti Std R" charset="-122"/>
                        </a:rPr>
                        <a:t>Few</a:t>
                      </a:r>
                      <a:endParaRPr lang="en-US" sz="1200" dirty="0">
                        <a:latin typeface="Adobe Heiti Std R" charset="-122"/>
                        <a:ea typeface="Adobe Heiti Std R" charset="-122"/>
                        <a:cs typeface="Adobe Heiti Std R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err="1" smtClean="0">
                          <a:latin typeface="Adobe Heiti Std R" charset="-122"/>
                          <a:ea typeface="Adobe Heiti Std R" charset="-122"/>
                          <a:cs typeface="Adobe Heiti Std R" charset="-122"/>
                        </a:rPr>
                        <a:t>Kilgo</a:t>
                      </a:r>
                      <a:endParaRPr lang="en-US" sz="1200" dirty="0">
                        <a:latin typeface="Adobe Heiti Std R" charset="-122"/>
                        <a:ea typeface="Adobe Heiti Std R" charset="-122"/>
                        <a:cs typeface="Adobe Heiti Std R" charset="-122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7649" y="2537038"/>
            <a:ext cx="254823" cy="254823"/>
          </a:xfrm>
          <a:prstGeom prst="rect">
            <a:avLst/>
          </a:prstGeom>
        </p:spPr>
      </p:pic>
      <p:grpSp>
        <p:nvGrpSpPr>
          <p:cNvPr id="19" name="Group 18"/>
          <p:cNvGrpSpPr/>
          <p:nvPr/>
        </p:nvGrpSpPr>
        <p:grpSpPr>
          <a:xfrm>
            <a:off x="5577349" y="1747876"/>
            <a:ext cx="1208639" cy="365260"/>
            <a:chOff x="6263149" y="1071220"/>
            <a:chExt cx="1208639" cy="365260"/>
          </a:xfrm>
        </p:grpSpPr>
        <p:sp>
          <p:nvSpPr>
            <p:cNvPr id="4" name="Rounded Rectangle 3"/>
            <p:cNvSpPr/>
            <p:nvPr/>
          </p:nvSpPr>
          <p:spPr>
            <a:xfrm>
              <a:off x="6263149" y="1071220"/>
              <a:ext cx="996297" cy="365260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501355" y="1075930"/>
              <a:ext cx="970433" cy="3227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solidFill>
                    <a:schemeClr val="bg1"/>
                  </a:solidFill>
                  <a:latin typeface="Adobe Heiti Std R" charset="-122"/>
                  <a:ea typeface="Adobe Heiti Std R" charset="-122"/>
                  <a:cs typeface="Adobe Heiti Std R" charset="-122"/>
                </a:rPr>
                <a:t>East</a:t>
              </a:r>
              <a:endParaRPr lang="en-US" sz="1400" dirty="0">
                <a:solidFill>
                  <a:schemeClr val="bg1"/>
                </a:solidFill>
                <a:latin typeface="Adobe Heiti Std R" charset="-122"/>
                <a:ea typeface="Adobe Heiti Std R" charset="-122"/>
                <a:cs typeface="Adobe Heiti Std R" charset="-122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6997020" y="1747877"/>
            <a:ext cx="1102246" cy="362470"/>
            <a:chOff x="7682820" y="1071221"/>
            <a:chExt cx="1102246" cy="362470"/>
          </a:xfrm>
        </p:grpSpPr>
        <p:sp>
          <p:nvSpPr>
            <p:cNvPr id="7" name="Rounded Rectangle 6"/>
            <p:cNvSpPr/>
            <p:nvPr/>
          </p:nvSpPr>
          <p:spPr>
            <a:xfrm>
              <a:off x="7682820" y="1074253"/>
              <a:ext cx="950985" cy="359438"/>
            </a:xfrm>
            <a:prstGeom prst="roundRect">
              <a:avLst/>
            </a:prstGeom>
            <a:solidFill>
              <a:schemeClr val="accent2"/>
            </a:solidFill>
            <a:ln>
              <a:solidFill>
                <a:srgbClr val="FFAC8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AC8E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851847" y="1071221"/>
              <a:ext cx="933219" cy="3175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solidFill>
                    <a:schemeClr val="bg1"/>
                  </a:solidFill>
                  <a:latin typeface="Adobe Heiti Std R" charset="-122"/>
                  <a:ea typeface="Adobe Heiti Std R" charset="-122"/>
                  <a:cs typeface="Adobe Heiti Std R" charset="-122"/>
                </a:rPr>
                <a:t>West</a:t>
              </a:r>
              <a:endParaRPr lang="en-US" sz="1400" dirty="0">
                <a:solidFill>
                  <a:schemeClr val="bg1"/>
                </a:solidFill>
                <a:latin typeface="Adobe Heiti Std R" charset="-122"/>
                <a:ea typeface="Adobe Heiti Std R" charset="-122"/>
                <a:cs typeface="Adobe Heiti Std R" charset="-122"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8319451" y="1749965"/>
            <a:ext cx="1045416" cy="363171"/>
            <a:chOff x="9005251" y="1073309"/>
            <a:chExt cx="1045416" cy="363171"/>
          </a:xfrm>
        </p:grpSpPr>
        <p:sp>
          <p:nvSpPr>
            <p:cNvPr id="10" name="Rounded Rectangle 9"/>
            <p:cNvSpPr/>
            <p:nvPr/>
          </p:nvSpPr>
          <p:spPr>
            <a:xfrm>
              <a:off x="9005251" y="1077041"/>
              <a:ext cx="942324" cy="359439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9117448" y="1073309"/>
              <a:ext cx="933219" cy="317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solidFill>
                    <a:schemeClr val="bg1"/>
                  </a:solidFill>
                  <a:latin typeface="Adobe Heiti Std R" charset="-122"/>
                  <a:ea typeface="Adobe Heiti Std R" charset="-122"/>
                  <a:cs typeface="Adobe Heiti Std R" charset="-122"/>
                </a:rPr>
                <a:t>Central</a:t>
              </a:r>
              <a:endParaRPr lang="en-US" sz="1400" dirty="0">
                <a:solidFill>
                  <a:schemeClr val="bg1"/>
                </a:solidFill>
                <a:latin typeface="Adobe Heiti Std R" charset="-122"/>
                <a:ea typeface="Adobe Heiti Std R" charset="-122"/>
                <a:cs typeface="Adobe Heiti Std R" charset="-122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3191785" y="1747876"/>
            <a:ext cx="20531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Adobe Heiti Std R" charset="-122"/>
                <a:ea typeface="Adobe Heiti Std R" charset="-122"/>
                <a:cs typeface="Adobe Heiti Std R" charset="-122"/>
              </a:rPr>
              <a:t>Select your location:</a:t>
            </a:r>
            <a:endParaRPr lang="en-US" sz="1400" dirty="0">
              <a:latin typeface="Adobe Heiti Std R" charset="-122"/>
              <a:ea typeface="Adobe Heiti Std R" charset="-122"/>
              <a:cs typeface="Adobe Heiti Std R" charset="-122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191785" y="2383149"/>
            <a:ext cx="20531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Adobe Heiti Std R" charset="-122"/>
                <a:ea typeface="Adobe Heiti Std R" charset="-122"/>
                <a:cs typeface="Adobe Heiti Std R" charset="-122"/>
              </a:rPr>
              <a:t>Select your dorm:</a:t>
            </a:r>
            <a:endParaRPr lang="en-US" sz="1400" dirty="0">
              <a:latin typeface="Adobe Heiti Std R" charset="-122"/>
              <a:ea typeface="Adobe Heiti Std R" charset="-122"/>
              <a:cs typeface="Adobe Heiti Std R" charset="-122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2889504" y="606931"/>
            <a:ext cx="6830569" cy="82126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3191785" y="831793"/>
            <a:ext cx="60924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  <a:latin typeface="Adobe Heiti Std R" charset="-122"/>
                <a:ea typeface="Adobe Heiti Std R" charset="-122"/>
                <a:cs typeface="Adobe Heiti Std R" charset="-122"/>
              </a:rPr>
              <a:t>Enter your default location to see how far you are from places on campus.</a:t>
            </a:r>
            <a:endParaRPr lang="en-US" sz="1400" dirty="0">
              <a:solidFill>
                <a:schemeClr val="bg1"/>
              </a:solidFill>
              <a:latin typeface="Adobe Heiti Std R" charset="-122"/>
              <a:ea typeface="Adobe Heiti Std R" charset="-122"/>
              <a:cs typeface="Adobe Heiti Std R" charset="-12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4209" y="263580"/>
            <a:ext cx="331149" cy="331149"/>
          </a:xfrm>
          <a:prstGeom prst="rect">
            <a:avLst/>
          </a:prstGeom>
        </p:spPr>
      </p:pic>
      <p:grpSp>
        <p:nvGrpSpPr>
          <p:cNvPr id="28" name="Group 27"/>
          <p:cNvGrpSpPr/>
          <p:nvPr/>
        </p:nvGrpSpPr>
        <p:grpSpPr>
          <a:xfrm>
            <a:off x="5085967" y="5008610"/>
            <a:ext cx="2429607" cy="363171"/>
            <a:chOff x="9005251" y="1073309"/>
            <a:chExt cx="1024682" cy="363171"/>
          </a:xfrm>
        </p:grpSpPr>
        <p:sp>
          <p:nvSpPr>
            <p:cNvPr id="29" name="Rounded Rectangle 28"/>
            <p:cNvSpPr/>
            <p:nvPr/>
          </p:nvSpPr>
          <p:spPr>
            <a:xfrm>
              <a:off x="9005251" y="1077041"/>
              <a:ext cx="942324" cy="359439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9096714" y="1073309"/>
              <a:ext cx="933219" cy="317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solidFill>
                    <a:schemeClr val="bg1"/>
                  </a:solidFill>
                  <a:latin typeface="Adobe Heiti Std R" charset="-122"/>
                  <a:ea typeface="Adobe Heiti Std R" charset="-122"/>
                  <a:cs typeface="Adobe Heiti Std R" charset="-122"/>
                </a:rPr>
                <a:t>Complete Interaction</a:t>
              </a:r>
              <a:endParaRPr lang="en-US" sz="1400" dirty="0">
                <a:solidFill>
                  <a:schemeClr val="bg1"/>
                </a:solidFill>
                <a:latin typeface="Adobe Heiti Std R" charset="-122"/>
                <a:ea typeface="Adobe Heiti Std R" charset="-122"/>
                <a:cs typeface="Adobe Heiti Std R" charset="-122"/>
              </a:endParaRPr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3922258" y="4596019"/>
            <a:ext cx="50053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dobe Heiti Std R" charset="-122"/>
                <a:ea typeface="Adobe Heiti Std R" charset="-122"/>
                <a:cs typeface="Adobe Heiti Std R" charset="-122"/>
              </a:rPr>
              <a:t>To end this session </a:t>
            </a:r>
            <a:r>
              <a:rPr lang="en-US" sz="1200" dirty="0" smtClean="0">
                <a:latin typeface="Adobe Heiti Std R" charset="-122"/>
                <a:ea typeface="Adobe Heiti Std R" charset="-122"/>
                <a:cs typeface="Adobe Heiti Std R" charset="-122"/>
              </a:rPr>
              <a:t>(you will be redirected to a </a:t>
            </a:r>
            <a:r>
              <a:rPr lang="en-US" sz="1200" smtClean="0">
                <a:latin typeface="Adobe Heiti Std R" charset="-122"/>
                <a:ea typeface="Adobe Heiti Std R" charset="-122"/>
                <a:cs typeface="Adobe Heiti Std R" charset="-122"/>
              </a:rPr>
              <a:t>feedback survey):</a:t>
            </a:r>
            <a:endParaRPr lang="en-US" sz="1200" dirty="0">
              <a:latin typeface="Adobe Heiti Std R" charset="-122"/>
              <a:ea typeface="Adobe Heiti Std R" charset="-122"/>
              <a:cs typeface="Adobe Heiti Std R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185882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-9144"/>
            <a:ext cx="6986187" cy="6858000"/>
          </a:xfrm>
          <a:prstGeom prst="rect">
            <a:avLst/>
          </a:prstGeom>
        </p:spPr>
      </p:pic>
      <p:pic>
        <p:nvPicPr>
          <p:cNvPr id="3" name="Picture 2"/>
          <p:cNvPicPr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6"/>
          <a:stretch/>
        </p:blipFill>
        <p:spPr>
          <a:xfrm>
            <a:off x="3038512" y="1417254"/>
            <a:ext cx="1737360" cy="1737360"/>
          </a:xfrm>
          <a:prstGeom prst="rect">
            <a:avLst/>
          </a:prstGeom>
          <a:ln w="57150">
            <a:solidFill>
              <a:schemeClr val="accent5">
                <a:lumMod val="75000"/>
              </a:schemeClr>
            </a:solidFill>
          </a:ln>
        </p:spPr>
      </p:pic>
      <p:pic>
        <p:nvPicPr>
          <p:cNvPr id="4" name="Picture 3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4712" y="1417254"/>
            <a:ext cx="1737360" cy="1737360"/>
          </a:xfrm>
          <a:prstGeom prst="rect">
            <a:avLst/>
          </a:prstGeom>
          <a:ln w="57150">
            <a:solidFill>
              <a:srgbClr val="FFAC8E"/>
            </a:solidFill>
          </a:ln>
        </p:spPr>
      </p:pic>
      <p:pic>
        <p:nvPicPr>
          <p:cNvPr id="5" name="Picture 4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7918" y="1417253"/>
            <a:ext cx="1737360" cy="1737360"/>
          </a:xfrm>
          <a:prstGeom prst="rect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</p:pic>
      <p:pic>
        <p:nvPicPr>
          <p:cNvPr id="6" name="Picture 5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4936" y="3893627"/>
            <a:ext cx="1737360" cy="1737360"/>
          </a:xfrm>
          <a:prstGeom prst="rect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</p:pic>
      <p:pic>
        <p:nvPicPr>
          <p:cNvPr id="7" name="Picture 6"/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686" y="3885429"/>
            <a:ext cx="1737360" cy="1737360"/>
          </a:xfrm>
          <a:prstGeom prst="rect">
            <a:avLst/>
          </a:prstGeom>
          <a:ln w="57150">
            <a:solidFill>
              <a:srgbClr val="FFAC8E"/>
            </a:solidFill>
          </a:ln>
        </p:spPr>
      </p:pic>
      <p:pic>
        <p:nvPicPr>
          <p:cNvPr id="12" name="Picture 11"/>
          <p:cNvPicPr>
            <a:picLocks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9256" y="3902147"/>
            <a:ext cx="1737360" cy="1737360"/>
          </a:xfrm>
          <a:prstGeom prst="rect">
            <a:avLst/>
          </a:prstGeom>
          <a:ln w="57150">
            <a:solidFill>
              <a:schemeClr val="accent5">
                <a:lumMod val="75000"/>
              </a:schemeClr>
            </a:solidFill>
          </a:ln>
        </p:spPr>
      </p:pic>
      <p:sp>
        <p:nvSpPr>
          <p:cNvPr id="13" name="TextBox 12"/>
          <p:cNvSpPr txBox="1"/>
          <p:nvPr/>
        </p:nvSpPr>
        <p:spPr>
          <a:xfrm>
            <a:off x="3193960" y="3186940"/>
            <a:ext cx="17373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Adobe Heiti Std R" charset="-122"/>
                <a:ea typeface="Adobe Heiti Std R" charset="-122"/>
                <a:cs typeface="Adobe Heiti Std R" charset="-122"/>
              </a:rPr>
              <a:t>Duke Chapel</a:t>
            </a:r>
            <a:endParaRPr lang="en-US" sz="1400" dirty="0">
              <a:latin typeface="Adobe Heiti Std R" charset="-122"/>
              <a:ea typeface="Adobe Heiti Std R" charset="-122"/>
              <a:cs typeface="Adobe Heiti Std R" charset="-122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458624" y="3196084"/>
            <a:ext cx="17373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Adobe Heiti Std R" charset="-122"/>
                <a:ea typeface="Adobe Heiti Std R" charset="-122"/>
                <a:cs typeface="Adobe Heiti Std R" charset="-122"/>
              </a:rPr>
              <a:t>West Union</a:t>
            </a:r>
            <a:endParaRPr lang="en-US" sz="1400" dirty="0">
              <a:latin typeface="Adobe Heiti Std R" charset="-122"/>
              <a:ea typeface="Adobe Heiti Std R" charset="-122"/>
              <a:cs typeface="Adobe Heiti Std R" charset="-122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284768" y="3191256"/>
            <a:ext cx="20102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Adobe Heiti Std R" charset="-122"/>
                <a:ea typeface="Adobe Heiti Std R" charset="-122"/>
                <a:cs typeface="Adobe Heiti Std R" charset="-122"/>
              </a:rPr>
              <a:t>West Campus Dorms</a:t>
            </a:r>
            <a:endParaRPr lang="en-US" sz="1400" dirty="0">
              <a:latin typeface="Adobe Heiti Std R" charset="-122"/>
              <a:ea typeface="Adobe Heiti Std R" charset="-122"/>
              <a:cs typeface="Adobe Heiti Std R" charset="-122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992210" y="5660810"/>
            <a:ext cx="19208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Adobe Heiti Std R" charset="-122"/>
                <a:ea typeface="Adobe Heiti Std R" charset="-122"/>
                <a:cs typeface="Adobe Heiti Std R" charset="-122"/>
              </a:rPr>
              <a:t>Baldwin Auditorium</a:t>
            </a:r>
            <a:endParaRPr lang="en-US" sz="1400" dirty="0">
              <a:latin typeface="Adobe Heiti Std R" charset="-122"/>
              <a:ea typeface="Adobe Heiti Std R" charset="-122"/>
              <a:cs typeface="Adobe Heiti Std R" charset="-122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458624" y="5660810"/>
            <a:ext cx="17373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Adobe Heiti Std R" charset="-122"/>
                <a:ea typeface="Adobe Heiti Std R" charset="-122"/>
                <a:cs typeface="Adobe Heiti Std R" charset="-122"/>
              </a:rPr>
              <a:t>Marketplace</a:t>
            </a:r>
            <a:endParaRPr lang="en-US" sz="1400" dirty="0">
              <a:latin typeface="Adobe Heiti Std R" charset="-122"/>
              <a:ea typeface="Adobe Heiti Std R" charset="-122"/>
              <a:cs typeface="Adobe Heiti Std R" charset="-122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284768" y="5674270"/>
            <a:ext cx="20102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Adobe Heiti Std R" charset="-122"/>
                <a:ea typeface="Adobe Heiti Std R" charset="-122"/>
                <a:cs typeface="Adobe Heiti Std R" charset="-122"/>
              </a:rPr>
              <a:t>East Campus Dorms</a:t>
            </a:r>
            <a:endParaRPr lang="en-US" sz="1400" dirty="0">
              <a:latin typeface="Adobe Heiti Std R" charset="-122"/>
              <a:ea typeface="Adobe Heiti Std R" charset="-122"/>
              <a:cs typeface="Adobe Heiti Std R" charset="-122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2992210" y="740664"/>
            <a:ext cx="2098336" cy="348344"/>
            <a:chOff x="2992210" y="914400"/>
            <a:chExt cx="2098336" cy="348344"/>
          </a:xfrm>
        </p:grpSpPr>
        <p:sp>
          <p:nvSpPr>
            <p:cNvPr id="9" name="Rounded Rectangle 8"/>
            <p:cNvSpPr/>
            <p:nvPr/>
          </p:nvSpPr>
          <p:spPr>
            <a:xfrm>
              <a:off x="2992210" y="914400"/>
              <a:ext cx="1783662" cy="348344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353186" y="918892"/>
              <a:ext cx="173736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solidFill>
                    <a:schemeClr val="bg1"/>
                  </a:solidFill>
                  <a:latin typeface="Adobe Heiti Std R" charset="-122"/>
                  <a:ea typeface="Adobe Heiti Std R" charset="-122"/>
                  <a:cs typeface="Adobe Heiti Std R" charset="-122"/>
                </a:rPr>
                <a:t>Landmarks</a:t>
              </a:r>
              <a:endParaRPr lang="en-US" sz="1400" dirty="0">
                <a:solidFill>
                  <a:schemeClr val="bg1"/>
                </a:solidFill>
                <a:latin typeface="Adobe Heiti Std R" charset="-122"/>
                <a:ea typeface="Adobe Heiti Std R" charset="-122"/>
                <a:cs typeface="Adobe Heiti Std R" charset="-122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161639" y="737726"/>
            <a:ext cx="2052034" cy="351282"/>
            <a:chOff x="5161639" y="911462"/>
            <a:chExt cx="2052034" cy="351282"/>
          </a:xfrm>
        </p:grpSpPr>
        <p:sp>
          <p:nvSpPr>
            <p:cNvPr id="10" name="Rounded Rectangle 9"/>
            <p:cNvSpPr/>
            <p:nvPr/>
          </p:nvSpPr>
          <p:spPr>
            <a:xfrm>
              <a:off x="5161639" y="914400"/>
              <a:ext cx="1770433" cy="348344"/>
            </a:xfrm>
            <a:prstGeom prst="roundRect">
              <a:avLst/>
            </a:prstGeom>
            <a:solidFill>
              <a:schemeClr val="accent2"/>
            </a:solidFill>
            <a:ln>
              <a:solidFill>
                <a:srgbClr val="FFAC8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AC8E"/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476313" y="911462"/>
              <a:ext cx="173736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solidFill>
                    <a:schemeClr val="bg1"/>
                  </a:solidFill>
                  <a:latin typeface="Adobe Heiti Std R" charset="-122"/>
                  <a:ea typeface="Adobe Heiti Std R" charset="-122"/>
                  <a:cs typeface="Adobe Heiti Std R" charset="-122"/>
                </a:rPr>
                <a:t>Food/Dining</a:t>
              </a:r>
              <a:endParaRPr lang="en-US" sz="1400" dirty="0">
                <a:solidFill>
                  <a:schemeClr val="bg1"/>
                </a:solidFill>
                <a:latin typeface="Adobe Heiti Std R" charset="-122"/>
                <a:ea typeface="Adobe Heiti Std R" charset="-122"/>
                <a:cs typeface="Adobe Heiti Std R" charset="-122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7284768" y="734109"/>
            <a:ext cx="1946235" cy="351961"/>
            <a:chOff x="7284768" y="907845"/>
            <a:chExt cx="1946235" cy="351961"/>
          </a:xfrm>
        </p:grpSpPr>
        <p:sp>
          <p:nvSpPr>
            <p:cNvPr id="11" name="Rounded Rectangle 10"/>
            <p:cNvSpPr/>
            <p:nvPr/>
          </p:nvSpPr>
          <p:spPr>
            <a:xfrm>
              <a:off x="7284768" y="911462"/>
              <a:ext cx="1754311" cy="348344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7493643" y="907845"/>
              <a:ext cx="173736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solidFill>
                    <a:schemeClr val="bg1"/>
                  </a:solidFill>
                  <a:latin typeface="Adobe Heiti Std R" charset="-122"/>
                  <a:ea typeface="Adobe Heiti Std R" charset="-122"/>
                  <a:cs typeface="Adobe Heiti Std R" charset="-122"/>
                </a:rPr>
                <a:t>Residence Halls</a:t>
              </a:r>
              <a:endParaRPr lang="en-US" sz="1400" dirty="0">
                <a:solidFill>
                  <a:schemeClr val="bg1"/>
                </a:solidFill>
                <a:latin typeface="Adobe Heiti Std R" charset="-122"/>
                <a:ea typeface="Adobe Heiti Std R" charset="-122"/>
                <a:cs typeface="Adobe Heiti Std R" charset="-122"/>
              </a:endParaRPr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3238352" y="3463169"/>
            <a:ext cx="173736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Andale Mono" charset="0"/>
                <a:ea typeface="Andale Mono" charset="0"/>
                <a:cs typeface="Andale Mono" charset="0"/>
              </a:rPr>
              <a:t> </a:t>
            </a:r>
            <a:r>
              <a:rPr lang="en-US" sz="900" dirty="0" smtClean="0">
                <a:latin typeface="Andale Mono" charset="0"/>
                <a:ea typeface="Andale Mono" charset="0"/>
                <a:cs typeface="Andale Mono" charset="0"/>
              </a:rPr>
              <a:t>    mi from me</a:t>
            </a:r>
            <a:endParaRPr lang="en-US" sz="900" dirty="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577576" y="3472601"/>
            <a:ext cx="173736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Andale Mono" charset="0"/>
                <a:ea typeface="Andale Mono" charset="0"/>
                <a:cs typeface="Andale Mono" charset="0"/>
              </a:rPr>
              <a:t> </a:t>
            </a:r>
            <a:r>
              <a:rPr lang="en-US" sz="900" dirty="0" smtClean="0">
                <a:latin typeface="Andale Mono" charset="0"/>
                <a:ea typeface="Andale Mono" charset="0"/>
                <a:cs typeface="Andale Mono" charset="0"/>
              </a:rPr>
              <a:t>    mi from me</a:t>
            </a:r>
            <a:endParaRPr lang="en-US" sz="900" dirty="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646435" y="3470854"/>
            <a:ext cx="173736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Andale Mono" charset="0"/>
                <a:ea typeface="Andale Mono" charset="0"/>
                <a:cs typeface="Andale Mono" charset="0"/>
              </a:rPr>
              <a:t> </a:t>
            </a:r>
            <a:r>
              <a:rPr lang="en-US" sz="900" dirty="0" smtClean="0">
                <a:latin typeface="Andale Mono" charset="0"/>
                <a:ea typeface="Andale Mono" charset="0"/>
                <a:cs typeface="Andale Mono" charset="0"/>
              </a:rPr>
              <a:t>    mi from me</a:t>
            </a:r>
            <a:endParaRPr lang="en-US" sz="900" dirty="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208184" y="5945183"/>
            <a:ext cx="173736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Andale Mono" charset="0"/>
                <a:ea typeface="Andale Mono" charset="0"/>
                <a:cs typeface="Andale Mono" charset="0"/>
              </a:rPr>
              <a:t> </a:t>
            </a:r>
            <a:r>
              <a:rPr lang="en-US" sz="900" dirty="0" smtClean="0">
                <a:latin typeface="Andale Mono" charset="0"/>
                <a:ea typeface="Andale Mono" charset="0"/>
                <a:cs typeface="Andale Mono" charset="0"/>
              </a:rPr>
              <a:t>    mi from me</a:t>
            </a:r>
            <a:endParaRPr lang="en-US" sz="900" dirty="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547408" y="5954615"/>
            <a:ext cx="173736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Andale Mono" charset="0"/>
                <a:ea typeface="Andale Mono" charset="0"/>
                <a:cs typeface="Andale Mono" charset="0"/>
              </a:rPr>
              <a:t> </a:t>
            </a:r>
            <a:r>
              <a:rPr lang="en-US" sz="900" dirty="0" smtClean="0">
                <a:latin typeface="Andale Mono" charset="0"/>
                <a:ea typeface="Andale Mono" charset="0"/>
                <a:cs typeface="Andale Mono" charset="0"/>
              </a:rPr>
              <a:t>    mi from me</a:t>
            </a:r>
            <a:endParaRPr lang="en-US" sz="900" dirty="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7616267" y="5952868"/>
            <a:ext cx="173736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Andale Mono" charset="0"/>
                <a:ea typeface="Andale Mono" charset="0"/>
                <a:cs typeface="Andale Mono" charset="0"/>
              </a:rPr>
              <a:t> </a:t>
            </a:r>
            <a:r>
              <a:rPr lang="en-US" sz="900" dirty="0" smtClean="0">
                <a:latin typeface="Andale Mono" charset="0"/>
                <a:ea typeface="Andale Mono" charset="0"/>
                <a:cs typeface="Andale Mono" charset="0"/>
              </a:rPr>
              <a:t>    mi from me</a:t>
            </a:r>
            <a:endParaRPr lang="en-US" sz="900" dirty="0">
              <a:latin typeface="Andale Mono" charset="0"/>
              <a:ea typeface="Andale Mono" charset="0"/>
              <a:cs typeface="Andale Mono" charset="0"/>
            </a:endParaRP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9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5714" y="92467"/>
            <a:ext cx="416426" cy="416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3136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49"/>
          <a:stretch/>
        </p:blipFill>
        <p:spPr>
          <a:xfrm>
            <a:off x="2578100" y="0"/>
            <a:ext cx="6959190" cy="6858000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2578100" y="596056"/>
            <a:ext cx="6959190" cy="5731591"/>
            <a:chOff x="4608576" y="596057"/>
            <a:chExt cx="6830569" cy="5208686"/>
          </a:xfrm>
        </p:grpSpPr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3">
              <a:alphaModFix am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08577" y="596057"/>
              <a:ext cx="6830568" cy="5208686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4608576" y="597788"/>
              <a:ext cx="6830569" cy="691900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4813504" y="773311"/>
              <a:ext cx="6625641" cy="272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50" dirty="0" smtClean="0">
                  <a:solidFill>
                    <a:schemeClr val="bg1"/>
                  </a:solidFill>
                  <a:latin typeface="Adobe Heiti Std R" charset="-122"/>
                  <a:ea typeface="Adobe Heiti Std R" charset="-122"/>
                  <a:cs typeface="Adobe Heiti Std R" charset="-122"/>
                </a:rPr>
                <a:t>Use these links to learn more about transportation resources available on campus.</a:t>
              </a:r>
              <a:endParaRPr lang="en-US" sz="1350" dirty="0">
                <a:solidFill>
                  <a:schemeClr val="bg1"/>
                </a:solidFill>
                <a:latin typeface="Adobe Heiti Std R" charset="-122"/>
                <a:ea typeface="Adobe Heiti Std R" charset="-122"/>
                <a:cs typeface="Adobe Heiti Std R" charset="-122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3556805" y="3472626"/>
            <a:ext cx="17373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Adobe Heiti Std R" charset="-122"/>
                <a:ea typeface="Adobe Heiti Std R" charset="-122"/>
                <a:cs typeface="Adobe Heiti Std R" charset="-122"/>
              </a:rPr>
              <a:t>Duke Buses</a:t>
            </a:r>
            <a:endParaRPr lang="en-US" sz="1400" dirty="0">
              <a:latin typeface="Adobe Heiti Std R" charset="-122"/>
              <a:ea typeface="Adobe Heiti Std R" charset="-122"/>
              <a:cs typeface="Adobe Heiti Std R" charset="-122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123205" y="5848200"/>
            <a:ext cx="17373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mtClean="0">
                <a:latin typeface="Adobe Heiti Std R" charset="-122"/>
                <a:ea typeface="Adobe Heiti Std R" charset="-122"/>
                <a:cs typeface="Adobe Heiti Std R" charset="-122"/>
              </a:rPr>
              <a:t>LimeBikes</a:t>
            </a:r>
            <a:endParaRPr lang="en-US" sz="1400" dirty="0">
              <a:latin typeface="Adobe Heiti Std R" charset="-122"/>
              <a:ea typeface="Adobe Heiti Std R" charset="-122"/>
              <a:cs typeface="Adobe Heiti Std R" charset="-122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708419" y="3484284"/>
            <a:ext cx="20102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Adobe Heiti Std R" charset="-122"/>
                <a:ea typeface="Adobe Heiti Std R" charset="-122"/>
                <a:cs typeface="Adobe Heiti Std R" charset="-122"/>
              </a:rPr>
              <a:t>Transloc</a:t>
            </a:r>
            <a:r>
              <a:rPr lang="en-US" sz="1400" dirty="0" smtClean="0">
                <a:latin typeface="Adobe Heiti Std R" charset="-122"/>
                <a:ea typeface="Adobe Heiti Std R" charset="-122"/>
                <a:cs typeface="Adobe Heiti Std R" charset="-122"/>
              </a:rPr>
              <a:t> Bus Tracker</a:t>
            </a:r>
            <a:endParaRPr lang="en-US" sz="1400" dirty="0">
              <a:latin typeface="Adobe Heiti Std R" charset="-122"/>
              <a:ea typeface="Adobe Heiti Std R" charset="-122"/>
              <a:cs typeface="Adobe Heiti Std R" charset="-122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355612" y="5851362"/>
            <a:ext cx="19208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Adobe Heiti Std R" charset="-122"/>
                <a:ea typeface="Adobe Heiti Std R" charset="-122"/>
                <a:cs typeface="Adobe Heiti Std R" charset="-122"/>
              </a:rPr>
              <a:t>Parking on Campus</a:t>
            </a:r>
            <a:endParaRPr lang="en-US" sz="1400" dirty="0">
              <a:latin typeface="Adobe Heiti Std R" charset="-122"/>
              <a:ea typeface="Adobe Heiti Std R" charset="-122"/>
              <a:cs typeface="Adobe Heiti Std R" charset="-122"/>
            </a:endParaRP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7442" y="3982123"/>
            <a:ext cx="2069639" cy="183205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7442" y="1589080"/>
            <a:ext cx="2069639" cy="190340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67" r="16130"/>
          <a:stretch/>
        </p:blipFill>
        <p:spPr>
          <a:xfrm>
            <a:off x="3154931" y="3982123"/>
            <a:ext cx="2139234" cy="18511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8800" y="1540082"/>
            <a:ext cx="2118276" cy="192176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5679" y="98656"/>
            <a:ext cx="405932" cy="405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58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9504" y="228600"/>
            <a:ext cx="6830569" cy="598017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9505" y="585537"/>
            <a:ext cx="6830568" cy="5208686"/>
          </a:xfrm>
          <a:prstGeom prst="rect">
            <a:avLst/>
          </a:prstGeom>
        </p:spPr>
      </p:pic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4359024"/>
              </p:ext>
            </p:extLst>
          </p:nvPr>
        </p:nvGraphicFramePr>
        <p:xfrm>
          <a:off x="3207776" y="2307572"/>
          <a:ext cx="2854299" cy="18212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54299"/>
              </a:tblGrid>
              <a:tr h="337899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dobe Heiti Std R" charset="-122"/>
                          <a:ea typeface="Adobe Heiti Std R" charset="-122"/>
                          <a:cs typeface="Adobe Heiti Std R" charset="-122"/>
                        </a:rPr>
                        <a:t>Your language:</a:t>
                      </a:r>
                      <a:endParaRPr lang="en-US" sz="1400" dirty="0">
                        <a:latin typeface="Adobe Heiti Std R" charset="-122"/>
                        <a:ea typeface="Adobe Heiti Std R" charset="-122"/>
                        <a:cs typeface="Adobe Heiti Std R" charset="-122"/>
                      </a:endParaRP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Adobe Heiti Std R" charset="-122"/>
                          <a:ea typeface="Adobe Heiti Std R" charset="-122"/>
                          <a:cs typeface="Adobe Heiti Std R" charset="-122"/>
                        </a:rPr>
                        <a:t>English</a:t>
                      </a:r>
                      <a:endParaRPr lang="en-US" sz="1200" dirty="0">
                        <a:latin typeface="Adobe Heiti Std R" charset="-122"/>
                        <a:ea typeface="Adobe Heiti Std R" charset="-122"/>
                        <a:cs typeface="Adobe Heiti Std R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Adobe Heiti Std R" charset="-122"/>
                          <a:ea typeface="Adobe Heiti Std R" charset="-122"/>
                          <a:cs typeface="Adobe Heiti Std R" charset="-122"/>
                        </a:rPr>
                        <a:t>Spanish</a:t>
                      </a:r>
                      <a:endParaRPr lang="en-US" sz="1200" dirty="0">
                        <a:latin typeface="Adobe Heiti Std R" charset="-122"/>
                        <a:ea typeface="Adobe Heiti Std R" charset="-122"/>
                        <a:cs typeface="Adobe Heiti Std R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Adobe Heiti Std R" charset="-122"/>
                          <a:ea typeface="Adobe Heiti Std R" charset="-122"/>
                          <a:cs typeface="Adobe Heiti Std R" charset="-122"/>
                        </a:rPr>
                        <a:t>Chinese (Traditional)</a:t>
                      </a:r>
                      <a:endParaRPr lang="en-US" sz="1200" dirty="0">
                        <a:latin typeface="Adobe Heiti Std R" charset="-122"/>
                        <a:ea typeface="Adobe Heiti Std R" charset="-122"/>
                        <a:cs typeface="Adobe Heiti Std R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Adobe Heiti Std R" charset="-122"/>
                          <a:ea typeface="Adobe Heiti Std R" charset="-122"/>
                          <a:cs typeface="Adobe Heiti Std R" charset="-122"/>
                        </a:rPr>
                        <a:t>Chinese (Simplified)</a:t>
                      </a:r>
                      <a:endParaRPr lang="en-US" sz="1200" dirty="0">
                        <a:latin typeface="Adobe Heiti Std R" charset="-122"/>
                        <a:ea typeface="Adobe Heiti Std R" charset="-122"/>
                        <a:cs typeface="Adobe Heiti Std R" charset="-122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2039" y="2342286"/>
            <a:ext cx="273568" cy="253432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125795" y="1595262"/>
            <a:ext cx="20531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Adobe Heiti Std R" charset="-122"/>
                <a:ea typeface="Adobe Heiti Std R" charset="-122"/>
                <a:cs typeface="Adobe Heiti Std R" charset="-122"/>
              </a:rPr>
              <a:t>LANGUAGE SELECTION</a:t>
            </a:r>
            <a:endParaRPr lang="en-US" sz="1400" dirty="0">
              <a:latin typeface="Adobe Heiti Std R" charset="-122"/>
              <a:ea typeface="Adobe Heiti Std R" charset="-122"/>
              <a:cs typeface="Adobe Heiti Std R" charset="-122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125795" y="1921531"/>
            <a:ext cx="27530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dobe Heiti Std R" charset="-122"/>
                <a:ea typeface="Adobe Heiti Std R" charset="-122"/>
                <a:cs typeface="Adobe Heiti Std R" charset="-122"/>
              </a:rPr>
              <a:t>Select your </a:t>
            </a:r>
            <a:r>
              <a:rPr lang="en-US" sz="1200" dirty="0" smtClean="0">
                <a:latin typeface="Adobe Heiti Std R" charset="-122"/>
                <a:ea typeface="Adobe Heiti Std R" charset="-122"/>
                <a:cs typeface="Adobe Heiti Std R" charset="-122"/>
              </a:rPr>
              <a:t>primary language:</a:t>
            </a:r>
            <a:endParaRPr lang="en-US" sz="1200" dirty="0">
              <a:latin typeface="Adobe Heiti Std R" charset="-122"/>
              <a:ea typeface="Adobe Heiti Std R" charset="-122"/>
              <a:cs typeface="Adobe Heiti Std R" charset="-122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889504" y="606931"/>
            <a:ext cx="6830569" cy="82126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5705078" y="809173"/>
            <a:ext cx="15276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Adobe Heiti Std R" charset="-122"/>
                <a:ea typeface="Adobe Heiti Std R" charset="-122"/>
                <a:cs typeface="Adobe Heiti Std R" charset="-122"/>
              </a:rPr>
              <a:t>SETTINGS</a:t>
            </a:r>
            <a:endParaRPr lang="en-US" dirty="0">
              <a:solidFill>
                <a:schemeClr val="bg1"/>
              </a:solidFill>
              <a:latin typeface="Adobe Heiti Std R" charset="-122"/>
              <a:ea typeface="Adobe Heiti Std R" charset="-122"/>
              <a:cs typeface="Adobe Heiti Std R" charset="-122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3774205" y="5168718"/>
            <a:ext cx="1102246" cy="362470"/>
            <a:chOff x="7682820" y="1071221"/>
            <a:chExt cx="1102246" cy="362470"/>
          </a:xfrm>
        </p:grpSpPr>
        <p:sp>
          <p:nvSpPr>
            <p:cNvPr id="20" name="Rounded Rectangle 19"/>
            <p:cNvSpPr/>
            <p:nvPr/>
          </p:nvSpPr>
          <p:spPr>
            <a:xfrm>
              <a:off x="7682820" y="1074253"/>
              <a:ext cx="950985" cy="359438"/>
            </a:xfrm>
            <a:prstGeom prst="roundRect">
              <a:avLst/>
            </a:prstGeom>
            <a:solidFill>
              <a:schemeClr val="accent2"/>
            </a:solidFill>
            <a:ln>
              <a:solidFill>
                <a:srgbClr val="FFAC8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AC8E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7851847" y="1071221"/>
              <a:ext cx="933219" cy="3175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solidFill>
                    <a:schemeClr val="bg1"/>
                  </a:solidFill>
                  <a:latin typeface="Adobe Heiti Std R" charset="-122"/>
                  <a:ea typeface="Adobe Heiti Std R" charset="-122"/>
                  <a:cs typeface="Adobe Heiti Std R" charset="-122"/>
                </a:rPr>
                <a:t>Error</a:t>
              </a:r>
              <a:endParaRPr lang="en-US" sz="1400" dirty="0">
                <a:solidFill>
                  <a:schemeClr val="bg1"/>
                </a:solidFill>
                <a:latin typeface="Adobe Heiti Std R" charset="-122"/>
                <a:ea typeface="Adobe Heiti Std R" charset="-122"/>
                <a:cs typeface="Adobe Heiti Std R" charset="-122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6710368" y="5142685"/>
            <a:ext cx="2429607" cy="363171"/>
            <a:chOff x="9005251" y="1073309"/>
            <a:chExt cx="1024682" cy="363171"/>
          </a:xfrm>
        </p:grpSpPr>
        <p:sp>
          <p:nvSpPr>
            <p:cNvPr id="23" name="Rounded Rectangle 22"/>
            <p:cNvSpPr/>
            <p:nvPr/>
          </p:nvSpPr>
          <p:spPr>
            <a:xfrm>
              <a:off x="9005251" y="1077041"/>
              <a:ext cx="942324" cy="359439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9096714" y="1073309"/>
              <a:ext cx="933219" cy="317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solidFill>
                    <a:schemeClr val="bg1"/>
                  </a:solidFill>
                  <a:latin typeface="Adobe Heiti Std R" charset="-122"/>
                  <a:ea typeface="Adobe Heiti Std R" charset="-122"/>
                  <a:cs typeface="Adobe Heiti Std R" charset="-122"/>
                </a:rPr>
                <a:t>Complete Interaction</a:t>
              </a:r>
              <a:endParaRPr lang="en-US" sz="1400" dirty="0">
                <a:solidFill>
                  <a:schemeClr val="bg1"/>
                </a:solidFill>
                <a:latin typeface="Adobe Heiti Std R" charset="-122"/>
                <a:ea typeface="Adobe Heiti Std R" charset="-122"/>
                <a:cs typeface="Adobe Heiti Std R" charset="-122"/>
              </a:endParaRPr>
            </a:p>
          </p:txBody>
        </p:sp>
      </p:grpSp>
      <p:pic>
        <p:nvPicPr>
          <p:cNvPr id="25" name="Picture 24"/>
          <p:cNvPicPr>
            <a:picLocks noChangeAspect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4209" y="263580"/>
            <a:ext cx="331149" cy="331149"/>
          </a:xfrm>
          <a:prstGeom prst="rect">
            <a:avLst/>
          </a:prstGeom>
        </p:spPr>
      </p:pic>
      <p:graphicFrame>
        <p:nvGraphicFramePr>
          <p:cNvPr id="26" name="Table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5898426"/>
              </p:ext>
            </p:extLst>
          </p:nvPr>
        </p:nvGraphicFramePr>
        <p:xfrm>
          <a:off x="6468928" y="2312140"/>
          <a:ext cx="2854299" cy="18212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54299"/>
              </a:tblGrid>
              <a:tr h="337899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dobe Heiti Std R" charset="-122"/>
                          <a:ea typeface="Adobe Heiti Std R" charset="-122"/>
                          <a:cs typeface="Adobe Heiti Std R" charset="-122"/>
                        </a:rPr>
                        <a:t>Your language:</a:t>
                      </a:r>
                      <a:endParaRPr lang="en-US" sz="1400" dirty="0">
                        <a:latin typeface="Adobe Heiti Std R" charset="-122"/>
                        <a:ea typeface="Adobe Heiti Std R" charset="-122"/>
                        <a:cs typeface="Adobe Heiti Std R" charset="-122"/>
                      </a:endParaRP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Adobe Heiti Std R" charset="-122"/>
                          <a:ea typeface="Adobe Heiti Std R" charset="-122"/>
                          <a:cs typeface="Adobe Heiti Std R" charset="-122"/>
                        </a:rPr>
                        <a:t>English</a:t>
                      </a:r>
                      <a:endParaRPr lang="en-US" sz="1200" dirty="0">
                        <a:latin typeface="Adobe Heiti Std R" charset="-122"/>
                        <a:ea typeface="Adobe Heiti Std R" charset="-122"/>
                        <a:cs typeface="Adobe Heiti Std R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Adobe Heiti Std R" charset="-122"/>
                          <a:ea typeface="Adobe Heiti Std R" charset="-122"/>
                          <a:cs typeface="Adobe Heiti Std R" charset="-122"/>
                        </a:rPr>
                        <a:t>Spanish</a:t>
                      </a:r>
                      <a:endParaRPr lang="en-US" sz="1200" dirty="0">
                        <a:latin typeface="Adobe Heiti Std R" charset="-122"/>
                        <a:ea typeface="Adobe Heiti Std R" charset="-122"/>
                        <a:cs typeface="Adobe Heiti Std R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Adobe Heiti Std R" charset="-122"/>
                          <a:ea typeface="Adobe Heiti Std R" charset="-122"/>
                          <a:cs typeface="Adobe Heiti Std R" charset="-122"/>
                        </a:rPr>
                        <a:t>Chinese (Traditional)</a:t>
                      </a:r>
                      <a:endParaRPr lang="en-US" sz="1200" dirty="0">
                        <a:latin typeface="Adobe Heiti Std R" charset="-122"/>
                        <a:ea typeface="Adobe Heiti Std R" charset="-122"/>
                        <a:cs typeface="Adobe Heiti Std R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Adobe Heiti Std R" charset="-122"/>
                          <a:ea typeface="Adobe Heiti Std R" charset="-122"/>
                          <a:cs typeface="Adobe Heiti Std R" charset="-122"/>
                        </a:rPr>
                        <a:t>Chinese (Simplified)</a:t>
                      </a:r>
                      <a:endParaRPr lang="en-US" sz="1200" dirty="0">
                        <a:latin typeface="Adobe Heiti Std R" charset="-122"/>
                        <a:ea typeface="Adobe Heiti Std R" charset="-122"/>
                        <a:cs typeface="Adobe Heiti Std R" charset="-122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27" name="Picture 26"/>
          <p:cNvPicPr>
            <a:picLocks noChangeAspect="1"/>
          </p:cNvPicPr>
          <p:nvPr/>
        </p:nvPicPr>
        <p:blipFill>
          <a:blip r:embed="rId4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3191" y="2346854"/>
            <a:ext cx="273568" cy="253432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6452937" y="1915770"/>
            <a:ext cx="30450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dobe Heiti Std R" charset="-122"/>
                <a:ea typeface="Adobe Heiti Std R" charset="-122"/>
                <a:cs typeface="Adobe Heiti Std R" charset="-122"/>
              </a:rPr>
              <a:t>Select your </a:t>
            </a:r>
            <a:r>
              <a:rPr lang="en-US" sz="1200" dirty="0" smtClean="0">
                <a:latin typeface="Adobe Heiti Std R" charset="-122"/>
                <a:ea typeface="Adobe Heiti Std R" charset="-122"/>
                <a:cs typeface="Adobe Heiti Std R" charset="-122"/>
              </a:rPr>
              <a:t>partner</a:t>
            </a:r>
            <a:r>
              <a:rPr lang="en-US" sz="1200" dirty="0" smtClean="0">
                <a:latin typeface="Calibri" charset="0"/>
                <a:ea typeface="Calibri" charset="0"/>
                <a:cs typeface="Calibri" charset="0"/>
              </a:rPr>
              <a:t>’</a:t>
            </a:r>
            <a:r>
              <a:rPr lang="en-US" sz="1200" dirty="0" smtClean="0">
                <a:latin typeface="Adobe Heiti Std R" charset="-122"/>
                <a:ea typeface="Adobe Heiti Std R" charset="-122"/>
                <a:cs typeface="Adobe Heiti Std R" charset="-122"/>
              </a:rPr>
              <a:t>s primary language:</a:t>
            </a:r>
            <a:endParaRPr lang="en-US" sz="1200" dirty="0">
              <a:latin typeface="Adobe Heiti Std R" charset="-122"/>
              <a:ea typeface="Adobe Heiti Std R" charset="-122"/>
              <a:cs typeface="Adobe Heiti Std R" charset="-122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125795" y="4237873"/>
            <a:ext cx="20531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Adobe Heiti Std R" charset="-122"/>
                <a:ea typeface="Adobe Heiti Std R" charset="-122"/>
                <a:cs typeface="Adobe Heiti Std R" charset="-122"/>
              </a:rPr>
              <a:t>FEEDBACK</a:t>
            </a:r>
            <a:endParaRPr lang="en-US" sz="1400" dirty="0">
              <a:latin typeface="Adobe Heiti Std R" charset="-122"/>
              <a:ea typeface="Adobe Heiti Std R" charset="-122"/>
              <a:cs typeface="Adobe Heiti Std R" charset="-122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125795" y="4604021"/>
            <a:ext cx="27530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dobe Heiti Std R" charset="-122"/>
                <a:ea typeface="Adobe Heiti Std R" charset="-122"/>
                <a:cs typeface="Adobe Heiti Std R" charset="-122"/>
              </a:rPr>
              <a:t>If you do not understand the translated text, report an error:</a:t>
            </a:r>
            <a:endParaRPr lang="en-US" sz="1200" dirty="0">
              <a:latin typeface="Adobe Heiti Std R" charset="-122"/>
              <a:ea typeface="Adobe Heiti Std R" charset="-122"/>
              <a:cs typeface="Adobe Heiti Std R" charset="-122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519563" y="4547237"/>
            <a:ext cx="27530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dobe Heiti Std R" charset="-122"/>
                <a:ea typeface="Adobe Heiti Std R" charset="-122"/>
                <a:cs typeface="Adobe Heiti Std R" charset="-122"/>
              </a:rPr>
              <a:t>To end this session </a:t>
            </a:r>
            <a:r>
              <a:rPr lang="en-US" sz="1200" dirty="0" smtClean="0">
                <a:latin typeface="Adobe Heiti Std R" charset="-122"/>
                <a:ea typeface="Adobe Heiti Std R" charset="-122"/>
                <a:cs typeface="Adobe Heiti Std R" charset="-122"/>
              </a:rPr>
              <a:t>(you will be redirected to a feedback survey):</a:t>
            </a:r>
            <a:endParaRPr lang="en-US" sz="1200" dirty="0">
              <a:latin typeface="Adobe Heiti Std R" charset="-122"/>
              <a:ea typeface="Adobe Heiti Std R" charset="-122"/>
              <a:cs typeface="Adobe Heiti Std R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508614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9504" y="228600"/>
            <a:ext cx="6830569" cy="598017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9505" y="605201"/>
            <a:ext cx="6830568" cy="5215496"/>
          </a:xfrm>
          <a:prstGeom prst="rect">
            <a:avLst/>
          </a:prstGeom>
        </p:spPr>
      </p:pic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1559278"/>
              </p:ext>
            </p:extLst>
          </p:nvPr>
        </p:nvGraphicFramePr>
        <p:xfrm>
          <a:off x="5362017" y="3443473"/>
          <a:ext cx="3672974" cy="18212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72974"/>
              </a:tblGrid>
              <a:tr h="337899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dobe Heiti Std R" charset="-122"/>
                          <a:ea typeface="Adobe Heiti Std R" charset="-122"/>
                          <a:cs typeface="Adobe Heiti Std R" charset="-122"/>
                        </a:rPr>
                        <a:t>Enter your dorm name</a:t>
                      </a:r>
                      <a:endParaRPr lang="en-US" sz="1400" dirty="0">
                        <a:latin typeface="Adobe Heiti Std R" charset="-122"/>
                        <a:ea typeface="Adobe Heiti Std R" charset="-122"/>
                        <a:cs typeface="Adobe Heiti Std R" charset="-122"/>
                      </a:endParaRP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Adobe Heiti Std R" charset="-122"/>
                          <a:ea typeface="Adobe Heiti Std R" charset="-122"/>
                          <a:cs typeface="Adobe Heiti Std R" charset="-122"/>
                        </a:rPr>
                        <a:t>Craven</a:t>
                      </a:r>
                      <a:endParaRPr lang="en-US" sz="1200" dirty="0">
                        <a:latin typeface="Adobe Heiti Std R" charset="-122"/>
                        <a:ea typeface="Adobe Heiti Std R" charset="-122"/>
                        <a:cs typeface="Adobe Heiti Std R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Adobe Heiti Std R" charset="-122"/>
                          <a:ea typeface="Adobe Heiti Std R" charset="-122"/>
                          <a:cs typeface="Adobe Heiti Std R" charset="-122"/>
                        </a:rPr>
                        <a:t>Crowell</a:t>
                      </a:r>
                      <a:endParaRPr lang="en-US" sz="1200" dirty="0">
                        <a:latin typeface="Adobe Heiti Std R" charset="-122"/>
                        <a:ea typeface="Adobe Heiti Std R" charset="-122"/>
                        <a:cs typeface="Adobe Heiti Std R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Adobe Heiti Std R" charset="-122"/>
                          <a:ea typeface="Adobe Heiti Std R" charset="-122"/>
                          <a:cs typeface="Adobe Heiti Std R" charset="-122"/>
                        </a:rPr>
                        <a:t>Few</a:t>
                      </a:r>
                      <a:endParaRPr lang="en-US" sz="1200" dirty="0">
                        <a:latin typeface="Adobe Heiti Std R" charset="-122"/>
                        <a:ea typeface="Adobe Heiti Std R" charset="-122"/>
                        <a:cs typeface="Adobe Heiti Std R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err="1" smtClean="0">
                          <a:latin typeface="Adobe Heiti Std R" charset="-122"/>
                          <a:ea typeface="Adobe Heiti Std R" charset="-122"/>
                          <a:cs typeface="Adobe Heiti Std R" charset="-122"/>
                        </a:rPr>
                        <a:t>Kilgo</a:t>
                      </a:r>
                      <a:endParaRPr lang="en-US" sz="1200" dirty="0">
                        <a:latin typeface="Adobe Heiti Std R" charset="-122"/>
                        <a:ea typeface="Adobe Heiti Std R" charset="-122"/>
                        <a:cs typeface="Adobe Heiti Std R" charset="-122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1616" y="3473553"/>
            <a:ext cx="254823" cy="254823"/>
          </a:xfrm>
          <a:prstGeom prst="rect">
            <a:avLst/>
          </a:prstGeom>
        </p:spPr>
      </p:pic>
      <p:grpSp>
        <p:nvGrpSpPr>
          <p:cNvPr id="19" name="Group 18"/>
          <p:cNvGrpSpPr/>
          <p:nvPr/>
        </p:nvGrpSpPr>
        <p:grpSpPr>
          <a:xfrm>
            <a:off x="5380708" y="2141166"/>
            <a:ext cx="1208639" cy="365260"/>
            <a:chOff x="6263149" y="1071220"/>
            <a:chExt cx="1208639" cy="365260"/>
          </a:xfrm>
        </p:grpSpPr>
        <p:sp>
          <p:nvSpPr>
            <p:cNvPr id="4" name="Rounded Rectangle 3"/>
            <p:cNvSpPr/>
            <p:nvPr/>
          </p:nvSpPr>
          <p:spPr>
            <a:xfrm>
              <a:off x="6263149" y="1071220"/>
              <a:ext cx="996297" cy="365260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501355" y="1075930"/>
              <a:ext cx="970433" cy="3227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solidFill>
                    <a:schemeClr val="bg1"/>
                  </a:solidFill>
                  <a:latin typeface="Adobe Heiti Std R" charset="-122"/>
                  <a:ea typeface="Adobe Heiti Std R" charset="-122"/>
                  <a:cs typeface="Adobe Heiti Std R" charset="-122"/>
                </a:rPr>
                <a:t>East</a:t>
              </a:r>
              <a:endParaRPr lang="en-US" sz="1400" dirty="0">
                <a:solidFill>
                  <a:schemeClr val="bg1"/>
                </a:solidFill>
                <a:latin typeface="Adobe Heiti Std R" charset="-122"/>
                <a:ea typeface="Adobe Heiti Std R" charset="-122"/>
                <a:cs typeface="Adobe Heiti Std R" charset="-122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6800379" y="2141167"/>
            <a:ext cx="1102246" cy="362470"/>
            <a:chOff x="7682820" y="1071221"/>
            <a:chExt cx="1102246" cy="362470"/>
          </a:xfrm>
        </p:grpSpPr>
        <p:sp>
          <p:nvSpPr>
            <p:cNvPr id="7" name="Rounded Rectangle 6"/>
            <p:cNvSpPr/>
            <p:nvPr/>
          </p:nvSpPr>
          <p:spPr>
            <a:xfrm>
              <a:off x="7682820" y="1074253"/>
              <a:ext cx="950985" cy="359438"/>
            </a:xfrm>
            <a:prstGeom prst="roundRect">
              <a:avLst/>
            </a:prstGeom>
            <a:solidFill>
              <a:schemeClr val="accent2"/>
            </a:solidFill>
            <a:ln>
              <a:solidFill>
                <a:srgbClr val="FFAC8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AC8E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851847" y="1071221"/>
              <a:ext cx="933219" cy="3175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solidFill>
                    <a:schemeClr val="bg1"/>
                  </a:solidFill>
                  <a:latin typeface="Adobe Heiti Std R" charset="-122"/>
                  <a:ea typeface="Adobe Heiti Std R" charset="-122"/>
                  <a:cs typeface="Adobe Heiti Std R" charset="-122"/>
                </a:rPr>
                <a:t>West</a:t>
              </a:r>
              <a:endParaRPr lang="en-US" sz="1400" dirty="0">
                <a:solidFill>
                  <a:schemeClr val="bg1"/>
                </a:solidFill>
                <a:latin typeface="Adobe Heiti Std R" charset="-122"/>
                <a:ea typeface="Adobe Heiti Std R" charset="-122"/>
                <a:cs typeface="Adobe Heiti Std R" charset="-122"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8122810" y="2143255"/>
            <a:ext cx="1045416" cy="363171"/>
            <a:chOff x="9005251" y="1073309"/>
            <a:chExt cx="1045416" cy="363171"/>
          </a:xfrm>
        </p:grpSpPr>
        <p:sp>
          <p:nvSpPr>
            <p:cNvPr id="10" name="Rounded Rectangle 9"/>
            <p:cNvSpPr/>
            <p:nvPr/>
          </p:nvSpPr>
          <p:spPr>
            <a:xfrm>
              <a:off x="9005251" y="1077041"/>
              <a:ext cx="942324" cy="359439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9117448" y="1073309"/>
              <a:ext cx="933219" cy="317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solidFill>
                    <a:schemeClr val="bg1"/>
                  </a:solidFill>
                  <a:latin typeface="Adobe Heiti Std R" charset="-122"/>
                  <a:ea typeface="Adobe Heiti Std R" charset="-122"/>
                  <a:cs typeface="Adobe Heiti Std R" charset="-122"/>
                </a:rPr>
                <a:t>Central</a:t>
              </a:r>
              <a:endParaRPr lang="en-US" sz="1400" dirty="0">
                <a:solidFill>
                  <a:schemeClr val="bg1"/>
                </a:solidFill>
                <a:latin typeface="Adobe Heiti Std R" charset="-122"/>
                <a:ea typeface="Adobe Heiti Std R" charset="-122"/>
                <a:cs typeface="Adobe Heiti Std R" charset="-122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5253905" y="1706949"/>
            <a:ext cx="20531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Adobe Heiti Std R" charset="-122"/>
                <a:ea typeface="Adobe Heiti Std R" charset="-122"/>
                <a:cs typeface="Adobe Heiti Std R" charset="-122"/>
              </a:rPr>
              <a:t>Select your location:</a:t>
            </a:r>
            <a:endParaRPr lang="en-US" sz="1400" dirty="0">
              <a:latin typeface="Adobe Heiti Std R" charset="-122"/>
              <a:ea typeface="Adobe Heiti Std R" charset="-122"/>
              <a:cs typeface="Adobe Heiti Std R" charset="-122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262877" y="2998753"/>
            <a:ext cx="20531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Adobe Heiti Std R" charset="-122"/>
                <a:ea typeface="Adobe Heiti Std R" charset="-122"/>
                <a:cs typeface="Adobe Heiti Std R" charset="-122"/>
              </a:rPr>
              <a:t>Select your dorm:</a:t>
            </a:r>
            <a:endParaRPr lang="en-US" sz="1400" dirty="0">
              <a:latin typeface="Adobe Heiti Std R" charset="-122"/>
              <a:ea typeface="Adobe Heiti Std R" charset="-122"/>
              <a:cs typeface="Adobe Heiti Std R" charset="-122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263895" y="1016954"/>
            <a:ext cx="40239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Adobe Heiti Std R" charset="-122"/>
                <a:ea typeface="Adobe Heiti Std R" charset="-122"/>
                <a:cs typeface="Adobe Heiti Std R" charset="-122"/>
              </a:rPr>
              <a:t>Enter your default location to see how far you are from places on campus.</a:t>
            </a:r>
            <a:endParaRPr lang="en-US" sz="1400" dirty="0">
              <a:latin typeface="Adobe Heiti Std R" charset="-122"/>
              <a:ea typeface="Adobe Heiti Std R" charset="-122"/>
              <a:cs typeface="Adobe Heiti Std R" charset="-12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7068" y="219767"/>
            <a:ext cx="1998991" cy="35919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0817" y="5750901"/>
            <a:ext cx="4879255" cy="431800"/>
          </a:xfrm>
          <a:prstGeom prst="rect">
            <a:avLst/>
          </a:prstGeom>
        </p:spPr>
      </p:pic>
      <p:grpSp>
        <p:nvGrpSpPr>
          <p:cNvPr id="22" name="Group 21"/>
          <p:cNvGrpSpPr/>
          <p:nvPr/>
        </p:nvGrpSpPr>
        <p:grpSpPr>
          <a:xfrm>
            <a:off x="2880174" y="606930"/>
            <a:ext cx="2250674" cy="5601845"/>
            <a:chOff x="2880174" y="606930"/>
            <a:chExt cx="2250674" cy="5601845"/>
          </a:xfrm>
        </p:grpSpPr>
        <p:sp>
          <p:nvSpPr>
            <p:cNvPr id="21" name="Rectangle 20"/>
            <p:cNvSpPr/>
            <p:nvPr/>
          </p:nvSpPr>
          <p:spPr>
            <a:xfrm>
              <a:off x="2889505" y="606930"/>
              <a:ext cx="1898802" cy="5601845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32112" y="939648"/>
              <a:ext cx="1380893" cy="1338706"/>
            </a:xfrm>
            <a:prstGeom prst="rect">
              <a:avLst/>
            </a:prstGeom>
          </p:spPr>
        </p:pic>
        <p:cxnSp>
          <p:nvCxnSpPr>
            <p:cNvPr id="23" name="Straight Arrow Connector 22"/>
            <p:cNvCxnSpPr/>
            <p:nvPr/>
          </p:nvCxnSpPr>
          <p:spPr>
            <a:xfrm flipH="1">
              <a:off x="3247849" y="5899355"/>
              <a:ext cx="114379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/>
            <p:cNvSpPr txBox="1"/>
            <p:nvPr/>
          </p:nvSpPr>
          <p:spPr>
            <a:xfrm>
              <a:off x="3221895" y="2392623"/>
              <a:ext cx="150387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solidFill>
                    <a:schemeClr val="bg1"/>
                  </a:solidFill>
                  <a:latin typeface="Adobe Heiti Std R" charset="-122"/>
                  <a:ea typeface="Adobe Heiti Std R" charset="-122"/>
                  <a:cs typeface="Adobe Heiti Std R" charset="-122"/>
                </a:rPr>
                <a:t>MOLLY CHEN</a:t>
              </a:r>
              <a:endParaRPr lang="en-US" sz="1400" dirty="0">
                <a:solidFill>
                  <a:schemeClr val="bg1"/>
                </a:solidFill>
                <a:latin typeface="Adobe Heiti Std R" charset="-122"/>
                <a:ea typeface="Adobe Heiti Std R" charset="-122"/>
                <a:cs typeface="Adobe Heiti Std R" charset="-122"/>
              </a:endParaRPr>
            </a:p>
          </p:txBody>
        </p:sp>
        <p:pic>
          <p:nvPicPr>
            <p:cNvPr id="26" name="Picture 25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733"/>
            <a:stretch/>
          </p:blipFill>
          <p:spPr>
            <a:xfrm>
              <a:off x="2880175" y="3022884"/>
              <a:ext cx="1917963" cy="470460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80174" y="3475591"/>
              <a:ext cx="1917964" cy="444500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733"/>
            <a:stretch/>
          </p:blipFill>
          <p:spPr>
            <a:xfrm>
              <a:off x="2889504" y="3917140"/>
              <a:ext cx="1917963" cy="470460"/>
            </a:xfrm>
            <a:prstGeom prst="rect">
              <a:avLst/>
            </a:prstGeom>
          </p:spPr>
        </p:pic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89503" y="4369847"/>
              <a:ext cx="1917964" cy="444500"/>
            </a:xfrm>
            <a:prstGeom prst="rect">
              <a:avLst/>
            </a:prstGeom>
          </p:spPr>
        </p:pic>
        <p:sp>
          <p:nvSpPr>
            <p:cNvPr id="30" name="TextBox 29"/>
            <p:cNvSpPr txBox="1"/>
            <p:nvPr/>
          </p:nvSpPr>
          <p:spPr>
            <a:xfrm>
              <a:off x="3141401" y="3064935"/>
              <a:ext cx="141431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Adobe Heiti Std R" charset="-122"/>
                  <a:ea typeface="Adobe Heiti Std R" charset="-122"/>
                  <a:cs typeface="Adobe Heiti Std R" charset="-122"/>
                </a:rPr>
                <a:t>MY LOCATION</a:t>
              </a:r>
              <a:endParaRPr lang="en-US" sz="1400" dirty="0">
                <a:latin typeface="Adobe Heiti Std R" charset="-122"/>
                <a:ea typeface="Adobe Heiti Std R" charset="-122"/>
                <a:cs typeface="Adobe Heiti Std R" charset="-122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3141401" y="3524657"/>
              <a:ext cx="141431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Adobe Heiti Std R" charset="-122"/>
                  <a:ea typeface="Adobe Heiti Std R" charset="-122"/>
                  <a:cs typeface="Adobe Heiti Std R" charset="-122"/>
                </a:rPr>
                <a:t>LANDMARKS</a:t>
              </a:r>
              <a:endParaRPr lang="en-US" sz="1400" dirty="0">
                <a:latin typeface="Adobe Heiti Std R" charset="-122"/>
                <a:ea typeface="Adobe Heiti Std R" charset="-122"/>
                <a:cs typeface="Adobe Heiti Std R" charset="-122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3032704" y="3973579"/>
              <a:ext cx="184301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Adobe Heiti Std R" charset="-122"/>
                  <a:ea typeface="Adobe Heiti Std R" charset="-122"/>
                  <a:cs typeface="Adobe Heiti Std R" charset="-122"/>
                </a:rPr>
                <a:t>TRANSPORTATION</a:t>
              </a:r>
              <a:endParaRPr lang="en-US" sz="1400" dirty="0">
                <a:latin typeface="Adobe Heiti Std R" charset="-122"/>
                <a:ea typeface="Adobe Heiti Std R" charset="-122"/>
                <a:cs typeface="Adobe Heiti Std R" charset="-122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3287837" y="4423335"/>
              <a:ext cx="184301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Adobe Heiti Std R" charset="-122"/>
                  <a:ea typeface="Adobe Heiti Std R" charset="-122"/>
                  <a:cs typeface="Adobe Heiti Std R" charset="-122"/>
                </a:rPr>
                <a:t>SETTINGS</a:t>
              </a:r>
              <a:endParaRPr lang="en-US" sz="1400" dirty="0">
                <a:latin typeface="Adobe Heiti Std R" charset="-122"/>
                <a:ea typeface="Adobe Heiti Std R" charset="-122"/>
                <a:cs typeface="Adobe Heiti Std R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729224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-9144"/>
            <a:ext cx="6986187" cy="6858000"/>
          </a:xfrm>
          <a:prstGeom prst="rect">
            <a:avLst/>
          </a:prstGeom>
        </p:spPr>
      </p:pic>
      <p:pic>
        <p:nvPicPr>
          <p:cNvPr id="3" name="Picture 2"/>
          <p:cNvPicPr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6"/>
          <a:stretch/>
        </p:blipFill>
        <p:spPr>
          <a:xfrm>
            <a:off x="3038512" y="1417254"/>
            <a:ext cx="1737360" cy="1737360"/>
          </a:xfrm>
          <a:prstGeom prst="rect">
            <a:avLst/>
          </a:prstGeom>
          <a:ln w="57150">
            <a:solidFill>
              <a:schemeClr val="accent5">
                <a:lumMod val="75000"/>
              </a:schemeClr>
            </a:solidFill>
          </a:ln>
        </p:spPr>
      </p:pic>
      <p:pic>
        <p:nvPicPr>
          <p:cNvPr id="4" name="Picture 3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4712" y="1417254"/>
            <a:ext cx="1737360" cy="1737360"/>
          </a:xfrm>
          <a:prstGeom prst="rect">
            <a:avLst/>
          </a:prstGeom>
          <a:ln w="57150">
            <a:solidFill>
              <a:srgbClr val="FFAC8E"/>
            </a:solidFill>
          </a:ln>
        </p:spPr>
      </p:pic>
      <p:pic>
        <p:nvPicPr>
          <p:cNvPr id="5" name="Picture 4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7918" y="1417253"/>
            <a:ext cx="1737360" cy="1737360"/>
          </a:xfrm>
          <a:prstGeom prst="rect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</p:pic>
      <p:pic>
        <p:nvPicPr>
          <p:cNvPr id="6" name="Picture 5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4936" y="3893627"/>
            <a:ext cx="1737360" cy="1737360"/>
          </a:xfrm>
          <a:prstGeom prst="rect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</p:pic>
      <p:pic>
        <p:nvPicPr>
          <p:cNvPr id="7" name="Picture 6"/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686" y="3885429"/>
            <a:ext cx="1737360" cy="1737360"/>
          </a:xfrm>
          <a:prstGeom prst="rect">
            <a:avLst/>
          </a:prstGeom>
          <a:ln w="57150">
            <a:solidFill>
              <a:srgbClr val="FFAC8E"/>
            </a:solidFill>
          </a:ln>
        </p:spPr>
      </p:pic>
      <p:pic>
        <p:nvPicPr>
          <p:cNvPr id="12" name="Picture 11"/>
          <p:cNvPicPr>
            <a:picLocks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9256" y="3902147"/>
            <a:ext cx="1737360" cy="1737360"/>
          </a:xfrm>
          <a:prstGeom prst="rect">
            <a:avLst/>
          </a:prstGeom>
          <a:ln w="57150">
            <a:solidFill>
              <a:schemeClr val="accent5">
                <a:lumMod val="75000"/>
              </a:schemeClr>
            </a:solidFill>
          </a:ln>
        </p:spPr>
      </p:pic>
      <p:sp>
        <p:nvSpPr>
          <p:cNvPr id="13" name="TextBox 12"/>
          <p:cNvSpPr txBox="1"/>
          <p:nvPr/>
        </p:nvSpPr>
        <p:spPr>
          <a:xfrm>
            <a:off x="3193960" y="3186940"/>
            <a:ext cx="17373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Adobe Heiti Std R" charset="-122"/>
                <a:ea typeface="Adobe Heiti Std R" charset="-122"/>
                <a:cs typeface="Adobe Heiti Std R" charset="-122"/>
              </a:rPr>
              <a:t>Duke Chapel</a:t>
            </a:r>
            <a:endParaRPr lang="en-US" sz="1400" dirty="0">
              <a:latin typeface="Adobe Heiti Std R" charset="-122"/>
              <a:ea typeface="Adobe Heiti Std R" charset="-122"/>
              <a:cs typeface="Adobe Heiti Std R" charset="-122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458624" y="3196084"/>
            <a:ext cx="17373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Adobe Heiti Std R" charset="-122"/>
                <a:ea typeface="Adobe Heiti Std R" charset="-122"/>
                <a:cs typeface="Adobe Heiti Std R" charset="-122"/>
              </a:rPr>
              <a:t>West Union</a:t>
            </a:r>
            <a:endParaRPr lang="en-US" sz="1400" dirty="0">
              <a:latin typeface="Adobe Heiti Std R" charset="-122"/>
              <a:ea typeface="Adobe Heiti Std R" charset="-122"/>
              <a:cs typeface="Adobe Heiti Std R" charset="-122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284768" y="3191256"/>
            <a:ext cx="20102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Adobe Heiti Std R" charset="-122"/>
                <a:ea typeface="Adobe Heiti Std R" charset="-122"/>
                <a:cs typeface="Adobe Heiti Std R" charset="-122"/>
              </a:rPr>
              <a:t>West Campus Dorms</a:t>
            </a:r>
            <a:endParaRPr lang="en-US" sz="1400" dirty="0">
              <a:latin typeface="Adobe Heiti Std R" charset="-122"/>
              <a:ea typeface="Adobe Heiti Std R" charset="-122"/>
              <a:cs typeface="Adobe Heiti Std R" charset="-122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992210" y="5660810"/>
            <a:ext cx="19208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Adobe Heiti Std R" charset="-122"/>
                <a:ea typeface="Adobe Heiti Std R" charset="-122"/>
                <a:cs typeface="Adobe Heiti Std R" charset="-122"/>
              </a:rPr>
              <a:t>Baldwin Auditorium</a:t>
            </a:r>
            <a:endParaRPr lang="en-US" sz="1400" dirty="0">
              <a:latin typeface="Adobe Heiti Std R" charset="-122"/>
              <a:ea typeface="Adobe Heiti Std R" charset="-122"/>
              <a:cs typeface="Adobe Heiti Std R" charset="-122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458624" y="5660810"/>
            <a:ext cx="17373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Adobe Heiti Std R" charset="-122"/>
                <a:ea typeface="Adobe Heiti Std R" charset="-122"/>
                <a:cs typeface="Adobe Heiti Std R" charset="-122"/>
              </a:rPr>
              <a:t>Marketplace</a:t>
            </a:r>
            <a:endParaRPr lang="en-US" sz="1400" dirty="0">
              <a:latin typeface="Adobe Heiti Std R" charset="-122"/>
              <a:ea typeface="Adobe Heiti Std R" charset="-122"/>
              <a:cs typeface="Adobe Heiti Std R" charset="-122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284768" y="5674270"/>
            <a:ext cx="20102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Adobe Heiti Std R" charset="-122"/>
                <a:ea typeface="Adobe Heiti Std R" charset="-122"/>
                <a:cs typeface="Adobe Heiti Std R" charset="-122"/>
              </a:rPr>
              <a:t>East Campus Dorms</a:t>
            </a:r>
            <a:endParaRPr lang="en-US" sz="1400" dirty="0">
              <a:latin typeface="Adobe Heiti Std R" charset="-122"/>
              <a:ea typeface="Adobe Heiti Std R" charset="-122"/>
              <a:cs typeface="Adobe Heiti Std R" charset="-122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2992210" y="740664"/>
            <a:ext cx="2098336" cy="348344"/>
            <a:chOff x="2992210" y="914400"/>
            <a:chExt cx="2098336" cy="348344"/>
          </a:xfrm>
        </p:grpSpPr>
        <p:sp>
          <p:nvSpPr>
            <p:cNvPr id="9" name="Rounded Rectangle 8"/>
            <p:cNvSpPr/>
            <p:nvPr/>
          </p:nvSpPr>
          <p:spPr>
            <a:xfrm>
              <a:off x="2992210" y="914400"/>
              <a:ext cx="1783662" cy="348344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353186" y="918892"/>
              <a:ext cx="173736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solidFill>
                    <a:schemeClr val="bg1"/>
                  </a:solidFill>
                  <a:latin typeface="Adobe Heiti Std R" charset="-122"/>
                  <a:ea typeface="Adobe Heiti Std R" charset="-122"/>
                  <a:cs typeface="Adobe Heiti Std R" charset="-122"/>
                </a:rPr>
                <a:t>Landmarks</a:t>
              </a:r>
              <a:endParaRPr lang="en-US" sz="1400" dirty="0">
                <a:solidFill>
                  <a:schemeClr val="bg1"/>
                </a:solidFill>
                <a:latin typeface="Adobe Heiti Std R" charset="-122"/>
                <a:ea typeface="Adobe Heiti Std R" charset="-122"/>
                <a:cs typeface="Adobe Heiti Std R" charset="-122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161639" y="737726"/>
            <a:ext cx="2052034" cy="351282"/>
            <a:chOff x="5161639" y="911462"/>
            <a:chExt cx="2052034" cy="351282"/>
          </a:xfrm>
        </p:grpSpPr>
        <p:sp>
          <p:nvSpPr>
            <p:cNvPr id="10" name="Rounded Rectangle 9"/>
            <p:cNvSpPr/>
            <p:nvPr/>
          </p:nvSpPr>
          <p:spPr>
            <a:xfrm>
              <a:off x="5161639" y="914400"/>
              <a:ext cx="1770433" cy="348344"/>
            </a:xfrm>
            <a:prstGeom prst="roundRect">
              <a:avLst/>
            </a:prstGeom>
            <a:solidFill>
              <a:schemeClr val="accent2"/>
            </a:solidFill>
            <a:ln>
              <a:solidFill>
                <a:srgbClr val="FFAC8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AC8E"/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476313" y="911462"/>
              <a:ext cx="173736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solidFill>
                    <a:schemeClr val="bg1"/>
                  </a:solidFill>
                  <a:latin typeface="Adobe Heiti Std R" charset="-122"/>
                  <a:ea typeface="Adobe Heiti Std R" charset="-122"/>
                  <a:cs typeface="Adobe Heiti Std R" charset="-122"/>
                </a:rPr>
                <a:t>Food/Dining</a:t>
              </a:r>
              <a:endParaRPr lang="en-US" sz="1400" dirty="0">
                <a:solidFill>
                  <a:schemeClr val="bg1"/>
                </a:solidFill>
                <a:latin typeface="Adobe Heiti Std R" charset="-122"/>
                <a:ea typeface="Adobe Heiti Std R" charset="-122"/>
                <a:cs typeface="Adobe Heiti Std R" charset="-122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7284768" y="734109"/>
            <a:ext cx="1946235" cy="351961"/>
            <a:chOff x="7284768" y="907845"/>
            <a:chExt cx="1946235" cy="351961"/>
          </a:xfrm>
        </p:grpSpPr>
        <p:sp>
          <p:nvSpPr>
            <p:cNvPr id="11" name="Rounded Rectangle 10"/>
            <p:cNvSpPr/>
            <p:nvPr/>
          </p:nvSpPr>
          <p:spPr>
            <a:xfrm>
              <a:off x="7284768" y="911462"/>
              <a:ext cx="1754311" cy="348344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7493643" y="907845"/>
              <a:ext cx="173736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solidFill>
                    <a:schemeClr val="bg1"/>
                  </a:solidFill>
                  <a:latin typeface="Adobe Heiti Std R" charset="-122"/>
                  <a:ea typeface="Adobe Heiti Std R" charset="-122"/>
                  <a:cs typeface="Adobe Heiti Std R" charset="-122"/>
                </a:rPr>
                <a:t>Residence Halls</a:t>
              </a:r>
              <a:endParaRPr lang="en-US" sz="1400" dirty="0">
                <a:solidFill>
                  <a:schemeClr val="bg1"/>
                </a:solidFill>
                <a:latin typeface="Adobe Heiti Std R" charset="-122"/>
                <a:ea typeface="Adobe Heiti Std R" charset="-122"/>
                <a:cs typeface="Adobe Heiti Std R" charset="-122"/>
              </a:endParaRPr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3238352" y="3463169"/>
            <a:ext cx="173736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Andale Mono" charset="0"/>
                <a:ea typeface="Andale Mono" charset="0"/>
                <a:cs typeface="Andale Mono" charset="0"/>
              </a:rPr>
              <a:t> </a:t>
            </a:r>
            <a:r>
              <a:rPr lang="en-US" sz="900" dirty="0" smtClean="0">
                <a:latin typeface="Andale Mono" charset="0"/>
                <a:ea typeface="Andale Mono" charset="0"/>
                <a:cs typeface="Andale Mono" charset="0"/>
              </a:rPr>
              <a:t>    mi from me</a:t>
            </a:r>
            <a:endParaRPr lang="en-US" sz="900" dirty="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577576" y="3472601"/>
            <a:ext cx="173736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Andale Mono" charset="0"/>
                <a:ea typeface="Andale Mono" charset="0"/>
                <a:cs typeface="Andale Mono" charset="0"/>
              </a:rPr>
              <a:t> </a:t>
            </a:r>
            <a:r>
              <a:rPr lang="en-US" sz="900" dirty="0" smtClean="0">
                <a:latin typeface="Andale Mono" charset="0"/>
                <a:ea typeface="Andale Mono" charset="0"/>
                <a:cs typeface="Andale Mono" charset="0"/>
              </a:rPr>
              <a:t>    mi from me</a:t>
            </a:r>
            <a:endParaRPr lang="en-US" sz="900" dirty="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646435" y="3470854"/>
            <a:ext cx="173736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Andale Mono" charset="0"/>
                <a:ea typeface="Andale Mono" charset="0"/>
                <a:cs typeface="Andale Mono" charset="0"/>
              </a:rPr>
              <a:t> </a:t>
            </a:r>
            <a:r>
              <a:rPr lang="en-US" sz="900" dirty="0" smtClean="0">
                <a:latin typeface="Andale Mono" charset="0"/>
                <a:ea typeface="Andale Mono" charset="0"/>
                <a:cs typeface="Andale Mono" charset="0"/>
              </a:rPr>
              <a:t>    mi from me</a:t>
            </a:r>
            <a:endParaRPr lang="en-US" sz="900" dirty="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208184" y="5945183"/>
            <a:ext cx="173736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Andale Mono" charset="0"/>
                <a:ea typeface="Andale Mono" charset="0"/>
                <a:cs typeface="Andale Mono" charset="0"/>
              </a:rPr>
              <a:t> </a:t>
            </a:r>
            <a:r>
              <a:rPr lang="en-US" sz="900" dirty="0" smtClean="0">
                <a:latin typeface="Andale Mono" charset="0"/>
                <a:ea typeface="Andale Mono" charset="0"/>
                <a:cs typeface="Andale Mono" charset="0"/>
              </a:rPr>
              <a:t>    mi from me</a:t>
            </a:r>
            <a:endParaRPr lang="en-US" sz="900" dirty="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547408" y="5954615"/>
            <a:ext cx="173736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Andale Mono" charset="0"/>
                <a:ea typeface="Andale Mono" charset="0"/>
                <a:cs typeface="Andale Mono" charset="0"/>
              </a:rPr>
              <a:t> </a:t>
            </a:r>
            <a:r>
              <a:rPr lang="en-US" sz="900" dirty="0" smtClean="0">
                <a:latin typeface="Andale Mono" charset="0"/>
                <a:ea typeface="Andale Mono" charset="0"/>
                <a:cs typeface="Andale Mono" charset="0"/>
              </a:rPr>
              <a:t>    mi from me</a:t>
            </a:r>
            <a:endParaRPr lang="en-US" sz="900" dirty="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7616267" y="5952868"/>
            <a:ext cx="173736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Andale Mono" charset="0"/>
                <a:ea typeface="Andale Mono" charset="0"/>
                <a:cs typeface="Andale Mono" charset="0"/>
              </a:rPr>
              <a:t> </a:t>
            </a:r>
            <a:r>
              <a:rPr lang="en-US" sz="900" dirty="0" smtClean="0">
                <a:latin typeface="Andale Mono" charset="0"/>
                <a:ea typeface="Andale Mono" charset="0"/>
                <a:cs typeface="Andale Mono" charset="0"/>
              </a:rPr>
              <a:t>    mi from me</a:t>
            </a:r>
            <a:endParaRPr lang="en-US" sz="900" dirty="0">
              <a:latin typeface="Andale Mono" charset="0"/>
              <a:ea typeface="Andale Mono" charset="0"/>
              <a:cs typeface="Andale Mono" charset="0"/>
            </a:endParaRPr>
          </a:p>
        </p:txBody>
      </p:sp>
      <p:grpSp>
        <p:nvGrpSpPr>
          <p:cNvPr id="35" name="Group 34"/>
          <p:cNvGrpSpPr/>
          <p:nvPr/>
        </p:nvGrpSpPr>
        <p:grpSpPr>
          <a:xfrm>
            <a:off x="2575987" y="618933"/>
            <a:ext cx="2250674" cy="5601845"/>
            <a:chOff x="2880174" y="606930"/>
            <a:chExt cx="2250674" cy="5601845"/>
          </a:xfrm>
        </p:grpSpPr>
        <p:sp>
          <p:nvSpPr>
            <p:cNvPr id="36" name="Rectangle 35"/>
            <p:cNvSpPr/>
            <p:nvPr/>
          </p:nvSpPr>
          <p:spPr>
            <a:xfrm>
              <a:off x="2889505" y="606930"/>
              <a:ext cx="1898802" cy="5601845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32112" y="939648"/>
              <a:ext cx="1380893" cy="1338706"/>
            </a:xfrm>
            <a:prstGeom prst="rect">
              <a:avLst/>
            </a:prstGeom>
          </p:spPr>
        </p:pic>
        <p:cxnSp>
          <p:nvCxnSpPr>
            <p:cNvPr id="38" name="Straight Arrow Connector 37"/>
            <p:cNvCxnSpPr/>
            <p:nvPr/>
          </p:nvCxnSpPr>
          <p:spPr>
            <a:xfrm flipH="1">
              <a:off x="3247849" y="5899355"/>
              <a:ext cx="114379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3221895" y="2392623"/>
              <a:ext cx="150387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solidFill>
                    <a:schemeClr val="bg1"/>
                  </a:solidFill>
                  <a:latin typeface="Adobe Heiti Std R" charset="-122"/>
                  <a:ea typeface="Adobe Heiti Std R" charset="-122"/>
                  <a:cs typeface="Adobe Heiti Std R" charset="-122"/>
                </a:rPr>
                <a:t>MOLLY CHEN</a:t>
              </a:r>
              <a:endParaRPr lang="en-US" sz="1400" dirty="0">
                <a:solidFill>
                  <a:schemeClr val="bg1"/>
                </a:solidFill>
                <a:latin typeface="Adobe Heiti Std R" charset="-122"/>
                <a:ea typeface="Adobe Heiti Std R" charset="-122"/>
                <a:cs typeface="Adobe Heiti Std R" charset="-122"/>
              </a:endParaRPr>
            </a:p>
          </p:txBody>
        </p:sp>
        <p:pic>
          <p:nvPicPr>
            <p:cNvPr id="40" name="Picture 39"/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733"/>
            <a:stretch/>
          </p:blipFill>
          <p:spPr>
            <a:xfrm>
              <a:off x="2880175" y="3022884"/>
              <a:ext cx="1917963" cy="470460"/>
            </a:xfrm>
            <a:prstGeom prst="rect">
              <a:avLst/>
            </a:prstGeom>
          </p:spPr>
        </p:pic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80174" y="3475591"/>
              <a:ext cx="1917964" cy="444500"/>
            </a:xfrm>
            <a:prstGeom prst="rect">
              <a:avLst/>
            </a:prstGeom>
          </p:spPr>
        </p:pic>
        <p:pic>
          <p:nvPicPr>
            <p:cNvPr id="42" name="Picture 41"/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733"/>
            <a:stretch/>
          </p:blipFill>
          <p:spPr>
            <a:xfrm>
              <a:off x="2889504" y="3917140"/>
              <a:ext cx="1917963" cy="470460"/>
            </a:xfrm>
            <a:prstGeom prst="rect">
              <a:avLst/>
            </a:prstGeom>
          </p:spPr>
        </p:pic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89503" y="4369847"/>
              <a:ext cx="1917964" cy="444500"/>
            </a:xfrm>
            <a:prstGeom prst="rect">
              <a:avLst/>
            </a:prstGeom>
          </p:spPr>
        </p:pic>
        <p:sp>
          <p:nvSpPr>
            <p:cNvPr id="44" name="TextBox 43"/>
            <p:cNvSpPr txBox="1"/>
            <p:nvPr/>
          </p:nvSpPr>
          <p:spPr>
            <a:xfrm>
              <a:off x="3141401" y="3064935"/>
              <a:ext cx="141431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Adobe Heiti Std R" charset="-122"/>
                  <a:ea typeface="Adobe Heiti Std R" charset="-122"/>
                  <a:cs typeface="Adobe Heiti Std R" charset="-122"/>
                </a:rPr>
                <a:t>MY LOCATION</a:t>
              </a:r>
              <a:endParaRPr lang="en-US" sz="1400" dirty="0">
                <a:latin typeface="Adobe Heiti Std R" charset="-122"/>
                <a:ea typeface="Adobe Heiti Std R" charset="-122"/>
                <a:cs typeface="Adobe Heiti Std R" charset="-122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3141401" y="3524657"/>
              <a:ext cx="141431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Adobe Heiti Std R" charset="-122"/>
                  <a:ea typeface="Adobe Heiti Std R" charset="-122"/>
                  <a:cs typeface="Adobe Heiti Std R" charset="-122"/>
                </a:rPr>
                <a:t>LANDMARKS</a:t>
              </a:r>
              <a:endParaRPr lang="en-US" sz="1400" dirty="0">
                <a:latin typeface="Adobe Heiti Std R" charset="-122"/>
                <a:ea typeface="Adobe Heiti Std R" charset="-122"/>
                <a:cs typeface="Adobe Heiti Std R" charset="-122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3032704" y="3973579"/>
              <a:ext cx="184301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Adobe Heiti Std R" charset="-122"/>
                  <a:ea typeface="Adobe Heiti Std R" charset="-122"/>
                  <a:cs typeface="Adobe Heiti Std R" charset="-122"/>
                </a:rPr>
                <a:t>TRANSPORTATION</a:t>
              </a:r>
              <a:endParaRPr lang="en-US" sz="1400" dirty="0">
                <a:latin typeface="Adobe Heiti Std R" charset="-122"/>
                <a:ea typeface="Adobe Heiti Std R" charset="-122"/>
                <a:cs typeface="Adobe Heiti Std R" charset="-122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3287837" y="4423335"/>
              <a:ext cx="184301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Adobe Heiti Std R" charset="-122"/>
                  <a:ea typeface="Adobe Heiti Std R" charset="-122"/>
                  <a:cs typeface="Adobe Heiti Std R" charset="-122"/>
                </a:rPr>
                <a:t>SETTINGS</a:t>
              </a:r>
              <a:endParaRPr lang="en-US" sz="1400" dirty="0">
                <a:latin typeface="Adobe Heiti Std R" charset="-122"/>
                <a:ea typeface="Adobe Heiti Std R" charset="-122"/>
                <a:cs typeface="Adobe Heiti Std R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438011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8"/>
          <a:stretch/>
        </p:blipFill>
        <p:spPr>
          <a:xfrm>
            <a:off x="2578100" y="0"/>
            <a:ext cx="6969023" cy="6858000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2538773" y="596056"/>
            <a:ext cx="7018733" cy="5731591"/>
            <a:chOff x="4608577" y="596057"/>
            <a:chExt cx="6830568" cy="5208686"/>
          </a:xfrm>
        </p:grpSpPr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3">
              <a:alphaModFix am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08577" y="596057"/>
              <a:ext cx="6830568" cy="5208686"/>
            </a:xfrm>
            <a:prstGeom prst="rect">
              <a:avLst/>
            </a:prstGeom>
          </p:spPr>
        </p:pic>
        <p:sp>
          <p:nvSpPr>
            <p:cNvPr id="27" name="TextBox 26"/>
            <p:cNvSpPr txBox="1"/>
            <p:nvPr/>
          </p:nvSpPr>
          <p:spPr>
            <a:xfrm>
              <a:off x="6749963" y="773311"/>
              <a:ext cx="4453696" cy="4615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50" dirty="0" smtClean="0">
                  <a:latin typeface="Adobe Heiti Std R" charset="-122"/>
                  <a:ea typeface="Adobe Heiti Std R" charset="-122"/>
                  <a:cs typeface="Adobe Heiti Std R" charset="-122"/>
                </a:rPr>
                <a:t>Use these links to learn more about transportation resources available on campus.</a:t>
              </a:r>
              <a:endParaRPr lang="en-US" sz="1350" dirty="0">
                <a:latin typeface="Adobe Heiti Std R" charset="-122"/>
                <a:ea typeface="Adobe Heiti Std R" charset="-122"/>
                <a:cs typeface="Adobe Heiti Std R" charset="-122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3556805" y="3472626"/>
            <a:ext cx="17373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Adobe Heiti Std R" charset="-122"/>
                <a:ea typeface="Adobe Heiti Std R" charset="-122"/>
                <a:cs typeface="Adobe Heiti Std R" charset="-122"/>
              </a:rPr>
              <a:t>Duke Buses</a:t>
            </a:r>
            <a:endParaRPr lang="en-US" sz="1400" dirty="0">
              <a:latin typeface="Adobe Heiti Std R" charset="-122"/>
              <a:ea typeface="Adobe Heiti Std R" charset="-122"/>
              <a:cs typeface="Adobe Heiti Std R" charset="-122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123205" y="5848200"/>
            <a:ext cx="17373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mtClean="0">
                <a:latin typeface="Adobe Heiti Std R" charset="-122"/>
                <a:ea typeface="Adobe Heiti Std R" charset="-122"/>
                <a:cs typeface="Adobe Heiti Std R" charset="-122"/>
              </a:rPr>
              <a:t>LimeBikes</a:t>
            </a:r>
            <a:endParaRPr lang="en-US" sz="1400" dirty="0">
              <a:latin typeface="Adobe Heiti Std R" charset="-122"/>
              <a:ea typeface="Adobe Heiti Std R" charset="-122"/>
              <a:cs typeface="Adobe Heiti Std R" charset="-122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708419" y="3484284"/>
            <a:ext cx="20102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Adobe Heiti Std R" charset="-122"/>
                <a:ea typeface="Adobe Heiti Std R" charset="-122"/>
                <a:cs typeface="Adobe Heiti Std R" charset="-122"/>
              </a:rPr>
              <a:t>Transloc</a:t>
            </a:r>
            <a:r>
              <a:rPr lang="en-US" sz="1400" dirty="0" smtClean="0">
                <a:latin typeface="Adobe Heiti Std R" charset="-122"/>
                <a:ea typeface="Adobe Heiti Std R" charset="-122"/>
                <a:cs typeface="Adobe Heiti Std R" charset="-122"/>
              </a:rPr>
              <a:t> Bus Tracker</a:t>
            </a:r>
            <a:endParaRPr lang="en-US" sz="1400" dirty="0">
              <a:latin typeface="Adobe Heiti Std R" charset="-122"/>
              <a:ea typeface="Adobe Heiti Std R" charset="-122"/>
              <a:cs typeface="Adobe Heiti Std R" charset="-122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355612" y="5851362"/>
            <a:ext cx="19208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Adobe Heiti Std R" charset="-122"/>
                <a:ea typeface="Adobe Heiti Std R" charset="-122"/>
                <a:cs typeface="Adobe Heiti Std R" charset="-122"/>
              </a:rPr>
              <a:t>Parking on Campus</a:t>
            </a:r>
            <a:endParaRPr lang="en-US" sz="1400" dirty="0">
              <a:latin typeface="Adobe Heiti Std R" charset="-122"/>
              <a:ea typeface="Adobe Heiti Std R" charset="-122"/>
              <a:cs typeface="Adobe Heiti Std R" charset="-122"/>
            </a:endParaRP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7442" y="3982123"/>
            <a:ext cx="2069639" cy="183205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7442" y="1589080"/>
            <a:ext cx="2069639" cy="190340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67" r="16130"/>
          <a:stretch/>
        </p:blipFill>
        <p:spPr>
          <a:xfrm>
            <a:off x="3154931" y="3982123"/>
            <a:ext cx="2139234" cy="18511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8800" y="1540082"/>
            <a:ext cx="2118276" cy="1921769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2555765" y="596056"/>
            <a:ext cx="2250674" cy="5601845"/>
            <a:chOff x="2880174" y="606930"/>
            <a:chExt cx="2250674" cy="5601845"/>
          </a:xfrm>
        </p:grpSpPr>
        <p:sp>
          <p:nvSpPr>
            <p:cNvPr id="17" name="Rectangle 16"/>
            <p:cNvSpPr/>
            <p:nvPr/>
          </p:nvSpPr>
          <p:spPr>
            <a:xfrm>
              <a:off x="2889505" y="606930"/>
              <a:ext cx="1898802" cy="5601845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32112" y="939648"/>
              <a:ext cx="1380893" cy="1338706"/>
            </a:xfrm>
            <a:prstGeom prst="rect">
              <a:avLst/>
            </a:prstGeom>
          </p:spPr>
        </p:pic>
        <p:cxnSp>
          <p:nvCxnSpPr>
            <p:cNvPr id="19" name="Straight Arrow Connector 18"/>
            <p:cNvCxnSpPr/>
            <p:nvPr/>
          </p:nvCxnSpPr>
          <p:spPr>
            <a:xfrm flipH="1">
              <a:off x="3247849" y="5899355"/>
              <a:ext cx="114379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3221895" y="2392623"/>
              <a:ext cx="150387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solidFill>
                    <a:schemeClr val="bg1"/>
                  </a:solidFill>
                  <a:latin typeface="Adobe Heiti Std R" charset="-122"/>
                  <a:ea typeface="Adobe Heiti Std R" charset="-122"/>
                  <a:cs typeface="Adobe Heiti Std R" charset="-122"/>
                </a:rPr>
                <a:t>MOLLY CHEN</a:t>
              </a:r>
              <a:endParaRPr lang="en-US" sz="1400" dirty="0">
                <a:solidFill>
                  <a:schemeClr val="bg1"/>
                </a:solidFill>
                <a:latin typeface="Adobe Heiti Std R" charset="-122"/>
                <a:ea typeface="Adobe Heiti Std R" charset="-122"/>
                <a:cs typeface="Adobe Heiti Std R" charset="-122"/>
              </a:endParaRPr>
            </a:p>
          </p:txBody>
        </p:sp>
        <p:pic>
          <p:nvPicPr>
            <p:cNvPr id="21" name="Picture 20"/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733"/>
            <a:stretch/>
          </p:blipFill>
          <p:spPr>
            <a:xfrm>
              <a:off x="2880175" y="3022884"/>
              <a:ext cx="1917963" cy="470460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80174" y="3475591"/>
              <a:ext cx="1917964" cy="444500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733"/>
            <a:stretch/>
          </p:blipFill>
          <p:spPr>
            <a:xfrm>
              <a:off x="2889504" y="3917140"/>
              <a:ext cx="1917963" cy="470460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89503" y="4369847"/>
              <a:ext cx="1917964" cy="444500"/>
            </a:xfrm>
            <a:prstGeom prst="rect">
              <a:avLst/>
            </a:prstGeom>
          </p:spPr>
        </p:pic>
        <p:sp>
          <p:nvSpPr>
            <p:cNvPr id="26" name="TextBox 25"/>
            <p:cNvSpPr txBox="1"/>
            <p:nvPr/>
          </p:nvSpPr>
          <p:spPr>
            <a:xfrm>
              <a:off x="3141401" y="3064935"/>
              <a:ext cx="141431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Adobe Heiti Std R" charset="-122"/>
                  <a:ea typeface="Adobe Heiti Std R" charset="-122"/>
                  <a:cs typeface="Adobe Heiti Std R" charset="-122"/>
                </a:rPr>
                <a:t>MY LOCATION</a:t>
              </a:r>
              <a:endParaRPr lang="en-US" sz="1400" dirty="0">
                <a:latin typeface="Adobe Heiti Std R" charset="-122"/>
                <a:ea typeface="Adobe Heiti Std R" charset="-122"/>
                <a:cs typeface="Adobe Heiti Std R" charset="-122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3141401" y="3524657"/>
              <a:ext cx="141431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Adobe Heiti Std R" charset="-122"/>
                  <a:ea typeface="Adobe Heiti Std R" charset="-122"/>
                  <a:cs typeface="Adobe Heiti Std R" charset="-122"/>
                </a:rPr>
                <a:t>LANDMARKS</a:t>
              </a:r>
              <a:endParaRPr lang="en-US" sz="1400" dirty="0">
                <a:latin typeface="Adobe Heiti Std R" charset="-122"/>
                <a:ea typeface="Adobe Heiti Std R" charset="-122"/>
                <a:cs typeface="Adobe Heiti Std R" charset="-122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3032704" y="3973579"/>
              <a:ext cx="184301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Adobe Heiti Std R" charset="-122"/>
                  <a:ea typeface="Adobe Heiti Std R" charset="-122"/>
                  <a:cs typeface="Adobe Heiti Std R" charset="-122"/>
                </a:rPr>
                <a:t>TRANSPORTATION</a:t>
              </a:r>
              <a:endParaRPr lang="en-US" sz="1400" dirty="0">
                <a:latin typeface="Adobe Heiti Std R" charset="-122"/>
                <a:ea typeface="Adobe Heiti Std R" charset="-122"/>
                <a:cs typeface="Adobe Heiti Std R" charset="-122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3287837" y="4423335"/>
              <a:ext cx="184301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Adobe Heiti Std R" charset="-122"/>
                  <a:ea typeface="Adobe Heiti Std R" charset="-122"/>
                  <a:cs typeface="Adobe Heiti Std R" charset="-122"/>
                </a:rPr>
                <a:t>SETTINGS</a:t>
              </a:r>
              <a:endParaRPr lang="en-US" sz="1400" dirty="0">
                <a:latin typeface="Adobe Heiti Std R" charset="-122"/>
                <a:ea typeface="Adobe Heiti Std R" charset="-122"/>
                <a:cs typeface="Adobe Heiti Std R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58869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9504" y="228600"/>
            <a:ext cx="6830569" cy="598017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9505" y="585537"/>
            <a:ext cx="6830568" cy="5208686"/>
          </a:xfrm>
          <a:prstGeom prst="rect">
            <a:avLst/>
          </a:prstGeom>
        </p:spPr>
      </p:pic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4359024"/>
              </p:ext>
            </p:extLst>
          </p:nvPr>
        </p:nvGraphicFramePr>
        <p:xfrm>
          <a:off x="3207776" y="2307572"/>
          <a:ext cx="2854299" cy="18212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54299"/>
              </a:tblGrid>
              <a:tr h="337899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dobe Heiti Std R" charset="-122"/>
                          <a:ea typeface="Adobe Heiti Std R" charset="-122"/>
                          <a:cs typeface="Adobe Heiti Std R" charset="-122"/>
                        </a:rPr>
                        <a:t>Your language:</a:t>
                      </a:r>
                      <a:endParaRPr lang="en-US" sz="1400" dirty="0">
                        <a:latin typeface="Adobe Heiti Std R" charset="-122"/>
                        <a:ea typeface="Adobe Heiti Std R" charset="-122"/>
                        <a:cs typeface="Adobe Heiti Std R" charset="-122"/>
                      </a:endParaRP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Adobe Heiti Std R" charset="-122"/>
                          <a:ea typeface="Adobe Heiti Std R" charset="-122"/>
                          <a:cs typeface="Adobe Heiti Std R" charset="-122"/>
                        </a:rPr>
                        <a:t>English</a:t>
                      </a:r>
                      <a:endParaRPr lang="en-US" sz="1200" dirty="0">
                        <a:latin typeface="Adobe Heiti Std R" charset="-122"/>
                        <a:ea typeface="Adobe Heiti Std R" charset="-122"/>
                        <a:cs typeface="Adobe Heiti Std R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Adobe Heiti Std R" charset="-122"/>
                          <a:ea typeface="Adobe Heiti Std R" charset="-122"/>
                          <a:cs typeface="Adobe Heiti Std R" charset="-122"/>
                        </a:rPr>
                        <a:t>Spanish</a:t>
                      </a:r>
                      <a:endParaRPr lang="en-US" sz="1200" dirty="0">
                        <a:latin typeface="Adobe Heiti Std R" charset="-122"/>
                        <a:ea typeface="Adobe Heiti Std R" charset="-122"/>
                        <a:cs typeface="Adobe Heiti Std R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Adobe Heiti Std R" charset="-122"/>
                          <a:ea typeface="Adobe Heiti Std R" charset="-122"/>
                          <a:cs typeface="Adobe Heiti Std R" charset="-122"/>
                        </a:rPr>
                        <a:t>Chinese (Traditional)</a:t>
                      </a:r>
                      <a:endParaRPr lang="en-US" sz="1200" dirty="0">
                        <a:latin typeface="Adobe Heiti Std R" charset="-122"/>
                        <a:ea typeface="Adobe Heiti Std R" charset="-122"/>
                        <a:cs typeface="Adobe Heiti Std R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Adobe Heiti Std R" charset="-122"/>
                          <a:ea typeface="Adobe Heiti Std R" charset="-122"/>
                          <a:cs typeface="Adobe Heiti Std R" charset="-122"/>
                        </a:rPr>
                        <a:t>Chinese (Simplified)</a:t>
                      </a:r>
                      <a:endParaRPr lang="en-US" sz="1200" dirty="0">
                        <a:latin typeface="Adobe Heiti Std R" charset="-122"/>
                        <a:ea typeface="Adobe Heiti Std R" charset="-122"/>
                        <a:cs typeface="Adobe Heiti Std R" charset="-122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2039" y="2342286"/>
            <a:ext cx="273568" cy="253432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125795" y="1595262"/>
            <a:ext cx="20531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Adobe Heiti Std R" charset="-122"/>
                <a:ea typeface="Adobe Heiti Std R" charset="-122"/>
                <a:cs typeface="Adobe Heiti Std R" charset="-122"/>
              </a:rPr>
              <a:t>LANGUAGE SELECTION</a:t>
            </a:r>
            <a:endParaRPr lang="en-US" sz="1400" dirty="0">
              <a:latin typeface="Adobe Heiti Std R" charset="-122"/>
              <a:ea typeface="Adobe Heiti Std R" charset="-122"/>
              <a:cs typeface="Adobe Heiti Std R" charset="-122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125795" y="1921531"/>
            <a:ext cx="27530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dobe Heiti Std R" charset="-122"/>
                <a:ea typeface="Adobe Heiti Std R" charset="-122"/>
                <a:cs typeface="Adobe Heiti Std R" charset="-122"/>
              </a:rPr>
              <a:t>Select your </a:t>
            </a:r>
            <a:r>
              <a:rPr lang="en-US" sz="1200" dirty="0" smtClean="0">
                <a:latin typeface="Adobe Heiti Std R" charset="-122"/>
                <a:ea typeface="Adobe Heiti Std R" charset="-122"/>
                <a:cs typeface="Adobe Heiti Std R" charset="-122"/>
              </a:rPr>
              <a:t>primary language:</a:t>
            </a:r>
            <a:endParaRPr lang="en-US" sz="1200" dirty="0">
              <a:latin typeface="Adobe Heiti Std R" charset="-122"/>
              <a:ea typeface="Adobe Heiti Std R" charset="-122"/>
              <a:cs typeface="Adobe Heiti Std R" charset="-122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3774205" y="5168718"/>
            <a:ext cx="1102246" cy="362470"/>
            <a:chOff x="7682820" y="1071221"/>
            <a:chExt cx="1102246" cy="362470"/>
          </a:xfrm>
        </p:grpSpPr>
        <p:sp>
          <p:nvSpPr>
            <p:cNvPr id="20" name="Rounded Rectangle 19"/>
            <p:cNvSpPr/>
            <p:nvPr/>
          </p:nvSpPr>
          <p:spPr>
            <a:xfrm>
              <a:off x="7682820" y="1074253"/>
              <a:ext cx="950985" cy="359438"/>
            </a:xfrm>
            <a:prstGeom prst="roundRect">
              <a:avLst/>
            </a:prstGeom>
            <a:solidFill>
              <a:schemeClr val="accent2"/>
            </a:solidFill>
            <a:ln>
              <a:solidFill>
                <a:srgbClr val="FFAC8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AC8E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7851847" y="1071221"/>
              <a:ext cx="933219" cy="3175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solidFill>
                    <a:schemeClr val="bg1"/>
                  </a:solidFill>
                  <a:latin typeface="Adobe Heiti Std R" charset="-122"/>
                  <a:ea typeface="Adobe Heiti Std R" charset="-122"/>
                  <a:cs typeface="Adobe Heiti Std R" charset="-122"/>
                </a:rPr>
                <a:t>Error</a:t>
              </a:r>
              <a:endParaRPr lang="en-US" sz="1400" dirty="0">
                <a:solidFill>
                  <a:schemeClr val="bg1"/>
                </a:solidFill>
                <a:latin typeface="Adobe Heiti Std R" charset="-122"/>
                <a:ea typeface="Adobe Heiti Std R" charset="-122"/>
                <a:cs typeface="Adobe Heiti Std R" charset="-122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6710368" y="5142685"/>
            <a:ext cx="2429607" cy="363171"/>
            <a:chOff x="9005251" y="1073309"/>
            <a:chExt cx="1024682" cy="363171"/>
          </a:xfrm>
        </p:grpSpPr>
        <p:sp>
          <p:nvSpPr>
            <p:cNvPr id="23" name="Rounded Rectangle 22"/>
            <p:cNvSpPr/>
            <p:nvPr/>
          </p:nvSpPr>
          <p:spPr>
            <a:xfrm>
              <a:off x="9005251" y="1077041"/>
              <a:ext cx="942324" cy="359439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9096714" y="1073309"/>
              <a:ext cx="933219" cy="317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solidFill>
                    <a:schemeClr val="bg1"/>
                  </a:solidFill>
                  <a:latin typeface="Adobe Heiti Std R" charset="-122"/>
                  <a:ea typeface="Adobe Heiti Std R" charset="-122"/>
                  <a:cs typeface="Adobe Heiti Std R" charset="-122"/>
                </a:rPr>
                <a:t>Complete Interaction</a:t>
              </a:r>
              <a:endParaRPr lang="en-US" sz="1400" dirty="0">
                <a:solidFill>
                  <a:schemeClr val="bg1"/>
                </a:solidFill>
                <a:latin typeface="Adobe Heiti Std R" charset="-122"/>
                <a:ea typeface="Adobe Heiti Std R" charset="-122"/>
                <a:cs typeface="Adobe Heiti Std R" charset="-122"/>
              </a:endParaRPr>
            </a:p>
          </p:txBody>
        </p:sp>
      </p:grpSp>
      <p:graphicFrame>
        <p:nvGraphicFramePr>
          <p:cNvPr id="26" name="Table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5898426"/>
              </p:ext>
            </p:extLst>
          </p:nvPr>
        </p:nvGraphicFramePr>
        <p:xfrm>
          <a:off x="6468928" y="2312140"/>
          <a:ext cx="2854299" cy="18212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54299"/>
              </a:tblGrid>
              <a:tr h="337899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dobe Heiti Std R" charset="-122"/>
                          <a:ea typeface="Adobe Heiti Std R" charset="-122"/>
                          <a:cs typeface="Adobe Heiti Std R" charset="-122"/>
                        </a:rPr>
                        <a:t>Your language:</a:t>
                      </a:r>
                      <a:endParaRPr lang="en-US" sz="1400" dirty="0">
                        <a:latin typeface="Adobe Heiti Std R" charset="-122"/>
                        <a:ea typeface="Adobe Heiti Std R" charset="-122"/>
                        <a:cs typeface="Adobe Heiti Std R" charset="-122"/>
                      </a:endParaRP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Adobe Heiti Std R" charset="-122"/>
                          <a:ea typeface="Adobe Heiti Std R" charset="-122"/>
                          <a:cs typeface="Adobe Heiti Std R" charset="-122"/>
                        </a:rPr>
                        <a:t>English</a:t>
                      </a:r>
                      <a:endParaRPr lang="en-US" sz="1200" dirty="0">
                        <a:latin typeface="Adobe Heiti Std R" charset="-122"/>
                        <a:ea typeface="Adobe Heiti Std R" charset="-122"/>
                        <a:cs typeface="Adobe Heiti Std R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Adobe Heiti Std R" charset="-122"/>
                          <a:ea typeface="Adobe Heiti Std R" charset="-122"/>
                          <a:cs typeface="Adobe Heiti Std R" charset="-122"/>
                        </a:rPr>
                        <a:t>Spanish</a:t>
                      </a:r>
                      <a:endParaRPr lang="en-US" sz="1200" dirty="0">
                        <a:latin typeface="Adobe Heiti Std R" charset="-122"/>
                        <a:ea typeface="Adobe Heiti Std R" charset="-122"/>
                        <a:cs typeface="Adobe Heiti Std R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Adobe Heiti Std R" charset="-122"/>
                          <a:ea typeface="Adobe Heiti Std R" charset="-122"/>
                          <a:cs typeface="Adobe Heiti Std R" charset="-122"/>
                        </a:rPr>
                        <a:t>Chinese (Traditional)</a:t>
                      </a:r>
                      <a:endParaRPr lang="en-US" sz="1200" dirty="0">
                        <a:latin typeface="Adobe Heiti Std R" charset="-122"/>
                        <a:ea typeface="Adobe Heiti Std R" charset="-122"/>
                        <a:cs typeface="Adobe Heiti Std R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Adobe Heiti Std R" charset="-122"/>
                          <a:ea typeface="Adobe Heiti Std R" charset="-122"/>
                          <a:cs typeface="Adobe Heiti Std R" charset="-122"/>
                        </a:rPr>
                        <a:t>Chinese (Simplified)</a:t>
                      </a:r>
                      <a:endParaRPr lang="en-US" sz="1200" dirty="0">
                        <a:latin typeface="Adobe Heiti Std R" charset="-122"/>
                        <a:ea typeface="Adobe Heiti Std R" charset="-122"/>
                        <a:cs typeface="Adobe Heiti Std R" charset="-122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27" name="Picture 26"/>
          <p:cNvPicPr>
            <a:picLocks noChangeAspect="1"/>
          </p:cNvPicPr>
          <p:nvPr/>
        </p:nvPicPr>
        <p:blipFill>
          <a:blip r:embed="rId4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3191" y="2346854"/>
            <a:ext cx="273568" cy="253432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6452937" y="1915770"/>
            <a:ext cx="30450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dobe Heiti Std R" charset="-122"/>
                <a:ea typeface="Adobe Heiti Std R" charset="-122"/>
                <a:cs typeface="Adobe Heiti Std R" charset="-122"/>
              </a:rPr>
              <a:t>Select your </a:t>
            </a:r>
            <a:r>
              <a:rPr lang="en-US" sz="1200" dirty="0" smtClean="0">
                <a:latin typeface="Adobe Heiti Std R" charset="-122"/>
                <a:ea typeface="Adobe Heiti Std R" charset="-122"/>
                <a:cs typeface="Adobe Heiti Std R" charset="-122"/>
              </a:rPr>
              <a:t>partner</a:t>
            </a:r>
            <a:r>
              <a:rPr lang="en-US" sz="1200" dirty="0" smtClean="0">
                <a:latin typeface="Calibri" charset="0"/>
                <a:ea typeface="Calibri" charset="0"/>
                <a:cs typeface="Calibri" charset="0"/>
              </a:rPr>
              <a:t>’</a:t>
            </a:r>
            <a:r>
              <a:rPr lang="en-US" sz="1200" dirty="0" smtClean="0">
                <a:latin typeface="Adobe Heiti Std R" charset="-122"/>
                <a:ea typeface="Adobe Heiti Std R" charset="-122"/>
                <a:cs typeface="Adobe Heiti Std R" charset="-122"/>
              </a:rPr>
              <a:t>s primary language:</a:t>
            </a:r>
            <a:endParaRPr lang="en-US" sz="1200" dirty="0">
              <a:latin typeface="Adobe Heiti Std R" charset="-122"/>
              <a:ea typeface="Adobe Heiti Std R" charset="-122"/>
              <a:cs typeface="Adobe Heiti Std R" charset="-122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125795" y="4237873"/>
            <a:ext cx="20531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Adobe Heiti Std R" charset="-122"/>
                <a:ea typeface="Adobe Heiti Std R" charset="-122"/>
                <a:cs typeface="Adobe Heiti Std R" charset="-122"/>
              </a:rPr>
              <a:t>FEEDBACK</a:t>
            </a:r>
            <a:endParaRPr lang="en-US" sz="1400" dirty="0">
              <a:latin typeface="Adobe Heiti Std R" charset="-122"/>
              <a:ea typeface="Adobe Heiti Std R" charset="-122"/>
              <a:cs typeface="Adobe Heiti Std R" charset="-122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125795" y="4604021"/>
            <a:ext cx="27530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dobe Heiti Std R" charset="-122"/>
                <a:ea typeface="Adobe Heiti Std R" charset="-122"/>
                <a:cs typeface="Adobe Heiti Std R" charset="-122"/>
              </a:rPr>
              <a:t>If you do not understand the translated text, report an error:</a:t>
            </a:r>
            <a:endParaRPr lang="en-US" sz="1200" dirty="0">
              <a:latin typeface="Adobe Heiti Std R" charset="-122"/>
              <a:ea typeface="Adobe Heiti Std R" charset="-122"/>
              <a:cs typeface="Adobe Heiti Std R" charset="-122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519563" y="4547237"/>
            <a:ext cx="27530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dobe Heiti Std R" charset="-122"/>
                <a:ea typeface="Adobe Heiti Std R" charset="-122"/>
                <a:cs typeface="Adobe Heiti Std R" charset="-122"/>
              </a:rPr>
              <a:t>To end this session </a:t>
            </a:r>
            <a:r>
              <a:rPr lang="en-US" sz="1200" dirty="0" smtClean="0">
                <a:latin typeface="Adobe Heiti Std R" charset="-122"/>
                <a:ea typeface="Adobe Heiti Std R" charset="-122"/>
                <a:cs typeface="Adobe Heiti Std R" charset="-122"/>
              </a:rPr>
              <a:t>(you will be redirected to a feedback survey):</a:t>
            </a:r>
            <a:endParaRPr lang="en-US" sz="1200" dirty="0">
              <a:latin typeface="Adobe Heiti Std R" charset="-122"/>
              <a:ea typeface="Adobe Heiti Std R" charset="-122"/>
              <a:cs typeface="Adobe Heiti Std R" charset="-122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689087" y="748815"/>
            <a:ext cx="15276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dobe Heiti Std R" charset="-122"/>
                <a:ea typeface="Adobe Heiti Std R" charset="-122"/>
                <a:cs typeface="Adobe Heiti Std R" charset="-122"/>
              </a:rPr>
              <a:t>SETTINGS</a:t>
            </a:r>
            <a:endParaRPr lang="en-US" dirty="0">
              <a:latin typeface="Adobe Heiti Std R" charset="-122"/>
              <a:ea typeface="Adobe Heiti Std R" charset="-122"/>
              <a:cs typeface="Adobe Heiti Std R" charset="-122"/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2893851" y="594729"/>
            <a:ext cx="2250674" cy="5601845"/>
            <a:chOff x="2880174" y="606930"/>
            <a:chExt cx="2250674" cy="5601845"/>
          </a:xfrm>
        </p:grpSpPr>
        <p:sp>
          <p:nvSpPr>
            <p:cNvPr id="34" name="Rectangle 33"/>
            <p:cNvSpPr/>
            <p:nvPr/>
          </p:nvSpPr>
          <p:spPr>
            <a:xfrm>
              <a:off x="2889505" y="606930"/>
              <a:ext cx="1898802" cy="5601845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32112" y="939648"/>
              <a:ext cx="1380893" cy="1338706"/>
            </a:xfrm>
            <a:prstGeom prst="rect">
              <a:avLst/>
            </a:prstGeom>
          </p:spPr>
        </p:pic>
        <p:cxnSp>
          <p:nvCxnSpPr>
            <p:cNvPr id="36" name="Straight Arrow Connector 35"/>
            <p:cNvCxnSpPr/>
            <p:nvPr/>
          </p:nvCxnSpPr>
          <p:spPr>
            <a:xfrm flipH="1">
              <a:off x="3247849" y="5899355"/>
              <a:ext cx="114379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/>
            <p:cNvSpPr txBox="1"/>
            <p:nvPr/>
          </p:nvSpPr>
          <p:spPr>
            <a:xfrm>
              <a:off x="3221895" y="2392623"/>
              <a:ext cx="150387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solidFill>
                    <a:schemeClr val="bg1"/>
                  </a:solidFill>
                  <a:latin typeface="Adobe Heiti Std R" charset="-122"/>
                  <a:ea typeface="Adobe Heiti Std R" charset="-122"/>
                  <a:cs typeface="Adobe Heiti Std R" charset="-122"/>
                </a:rPr>
                <a:t>MOLLY CHEN</a:t>
              </a:r>
              <a:endParaRPr lang="en-US" sz="1400" dirty="0">
                <a:solidFill>
                  <a:schemeClr val="bg1"/>
                </a:solidFill>
                <a:latin typeface="Adobe Heiti Std R" charset="-122"/>
                <a:ea typeface="Adobe Heiti Std R" charset="-122"/>
                <a:cs typeface="Adobe Heiti Std R" charset="-122"/>
              </a:endParaRPr>
            </a:p>
          </p:txBody>
        </p:sp>
        <p:pic>
          <p:nvPicPr>
            <p:cNvPr id="38" name="Picture 37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733"/>
            <a:stretch/>
          </p:blipFill>
          <p:spPr>
            <a:xfrm>
              <a:off x="2880175" y="3022884"/>
              <a:ext cx="1917963" cy="470460"/>
            </a:xfrm>
            <a:prstGeom prst="rect">
              <a:avLst/>
            </a:prstGeom>
          </p:spPr>
        </p:pic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80174" y="3475591"/>
              <a:ext cx="1917964" cy="444500"/>
            </a:xfrm>
            <a:prstGeom prst="rect">
              <a:avLst/>
            </a:prstGeom>
          </p:spPr>
        </p:pic>
        <p:pic>
          <p:nvPicPr>
            <p:cNvPr id="40" name="Picture 39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733"/>
            <a:stretch/>
          </p:blipFill>
          <p:spPr>
            <a:xfrm>
              <a:off x="2889504" y="3917140"/>
              <a:ext cx="1917963" cy="470460"/>
            </a:xfrm>
            <a:prstGeom prst="rect">
              <a:avLst/>
            </a:prstGeom>
          </p:spPr>
        </p:pic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89503" y="4369847"/>
              <a:ext cx="1917964" cy="444500"/>
            </a:xfrm>
            <a:prstGeom prst="rect">
              <a:avLst/>
            </a:prstGeom>
          </p:spPr>
        </p:pic>
        <p:sp>
          <p:nvSpPr>
            <p:cNvPr id="42" name="TextBox 41"/>
            <p:cNvSpPr txBox="1"/>
            <p:nvPr/>
          </p:nvSpPr>
          <p:spPr>
            <a:xfrm>
              <a:off x="3141401" y="3064935"/>
              <a:ext cx="141431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Adobe Heiti Std R" charset="-122"/>
                  <a:ea typeface="Adobe Heiti Std R" charset="-122"/>
                  <a:cs typeface="Adobe Heiti Std R" charset="-122"/>
                </a:rPr>
                <a:t>MY LOCATION</a:t>
              </a:r>
              <a:endParaRPr lang="en-US" sz="1400" dirty="0">
                <a:latin typeface="Adobe Heiti Std R" charset="-122"/>
                <a:ea typeface="Adobe Heiti Std R" charset="-122"/>
                <a:cs typeface="Adobe Heiti Std R" charset="-122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3141401" y="3524657"/>
              <a:ext cx="141431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Adobe Heiti Std R" charset="-122"/>
                  <a:ea typeface="Adobe Heiti Std R" charset="-122"/>
                  <a:cs typeface="Adobe Heiti Std R" charset="-122"/>
                </a:rPr>
                <a:t>LANDMARKS</a:t>
              </a:r>
              <a:endParaRPr lang="en-US" sz="1400" dirty="0">
                <a:latin typeface="Adobe Heiti Std R" charset="-122"/>
                <a:ea typeface="Adobe Heiti Std R" charset="-122"/>
                <a:cs typeface="Adobe Heiti Std R" charset="-122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3032704" y="3973579"/>
              <a:ext cx="184301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Adobe Heiti Std R" charset="-122"/>
                  <a:ea typeface="Adobe Heiti Std R" charset="-122"/>
                  <a:cs typeface="Adobe Heiti Std R" charset="-122"/>
                </a:rPr>
                <a:t>TRANSPORTATION</a:t>
              </a:r>
              <a:endParaRPr lang="en-US" sz="1400" dirty="0">
                <a:latin typeface="Adobe Heiti Std R" charset="-122"/>
                <a:ea typeface="Adobe Heiti Std R" charset="-122"/>
                <a:cs typeface="Adobe Heiti Std R" charset="-122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3287837" y="4423335"/>
              <a:ext cx="184301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Adobe Heiti Std R" charset="-122"/>
                  <a:ea typeface="Adobe Heiti Std R" charset="-122"/>
                  <a:cs typeface="Adobe Heiti Std R" charset="-122"/>
                </a:rPr>
                <a:t>SETTINGS</a:t>
              </a:r>
              <a:endParaRPr lang="en-US" sz="1400" dirty="0">
                <a:latin typeface="Adobe Heiti Std R" charset="-122"/>
                <a:ea typeface="Adobe Heiti Std R" charset="-122"/>
                <a:cs typeface="Adobe Heiti Std R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188654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251</TotalTime>
  <Words>380</Words>
  <Application>Microsoft Macintosh PowerPoint</Application>
  <PresentationFormat>Widescreen</PresentationFormat>
  <Paragraphs>122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Adobe Heiti Std R</vt:lpstr>
      <vt:lpstr>Andale Mono</vt:lpstr>
      <vt:lpstr>Calibri</vt:lpstr>
      <vt:lpstr>Calibri Light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111</cp:revision>
  <dcterms:created xsi:type="dcterms:W3CDTF">2018-09-13T20:49:32Z</dcterms:created>
  <dcterms:modified xsi:type="dcterms:W3CDTF">2018-09-14T16:28:25Z</dcterms:modified>
</cp:coreProperties>
</file>